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5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5143500" type="screen16x9"/>
  <p:notesSz cx="6858000" cy="9144000"/>
  <p:embeddedFontLst>
    <p:embeddedFont>
      <p:font typeface="Advent Pro" panose="020B0604020202020204" charset="0"/>
      <p:regular r:id="rId56"/>
      <p:bold r:id="rId57"/>
    </p:embeddedFont>
    <p:embeddedFont>
      <p:font typeface="BenchNine" panose="020B0604020202020204" charset="0"/>
      <p:regular r:id="rId58"/>
      <p:bold r:id="rId59"/>
    </p:embeddedFont>
    <p:embeddedFont>
      <p:font typeface="Calibri" panose="020F0502020204030204" pitchFamily="34" charset="0"/>
      <p:regular r:id="rId60"/>
      <p:bold r:id="rId61"/>
      <p:italic r:id="rId62"/>
      <p:boldItalic r:id="rId63"/>
    </p:embeddedFont>
    <p:embeddedFont>
      <p:font typeface="Oswald" panose="00000500000000000000" pitchFamily="2" charset="0"/>
      <p:regular r:id="rId64"/>
      <p:bold r:id="rId65"/>
    </p:embeddedFont>
    <p:embeddedFont>
      <p:font typeface="Oswald SemiBold" panose="00000700000000000000" pitchFamily="2"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66387D-AC6E-429C-9283-0FC7F9D26137}">
  <a:tblStyle styleId="{9F66387D-AC6E-429C-9283-0FC7F9D261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3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f8c59e909_0_183: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f8c59e909_0_183: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fd6e2c0a8_0_20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fd6e2c0a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fd6e2c0a8_0_20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fd6e2c0a8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f8c59e909_0_204: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3f8c59e909_0_204: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736efb18f_0_22: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a736efb18f_0_22: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d0872f646_0_1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d0872f6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d0872f646_0_2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d0872f64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d0872f646_0_2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d0872f64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ed0872f646_0_4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ed0872f64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d0872f646_0_4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d0872f64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d0872f646_0_5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ed0872f64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2c0100293_0_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2c0100293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d0872f646_0_6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d0872f64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d0872f646_0_7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ed0872f64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d0872f646_0_7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d0872f64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ed0872f646_0_8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ed0872f64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d0872f646_0_9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d0872f64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d0872f646_0_9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d0872f64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d0872f646_0_10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ed0872f64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d0872f646_0_11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ed0872f64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ed0872f646_0_13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ed0872f64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d0872f646_0_13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ed0872f64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2c01002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a2c0100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Sea Grant is a Public-Private partnership with 34 University based programs. We located in all coastal states, including Puerto Rico, Guam and the Law Center.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d0872f646_0_14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d0872f64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ed0872f646_0_15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ed0872f64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d0872f646_0_15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ed0872f64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d0872f646_0_16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ed0872f64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d0872f646_0_17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d0872f646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d0872f646_0_18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ed0872f646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d0872f646_0_19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d0872f64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d0872f646_0_19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d0872f64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ed0872f646_0_20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ed0872f646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ed0872f646_0_21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ed0872f646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f8c59e909_0_98: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f8c59e909_0_98: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d0872f646_0_22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d0872f64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ed0872f646_0_29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ed0872f64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ed0872f646_0_244: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ed0872f646_0_244: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ed0872f646_0_25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ed0872f646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ed0872f646_0_25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ed0872f646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ed0872f646_0_26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ed0872f64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ed0872f646_0_26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ed0872f64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d0872f646_0_27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ed0872f64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ed0872f646_0_27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ed0872f64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ed0872f646_0_28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ed0872f64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f8c59e909_0_11:notes"/>
          <p:cNvSpPr>
            <a:spLocks noGrp="1" noRot="1" noChangeAspect="1"/>
          </p:cNvSpPr>
          <p:nvPr>
            <p:ph type="sldImg" idx="2"/>
          </p:nvPr>
        </p:nvSpPr>
        <p:spPr>
          <a:xfrm>
            <a:off x="428619" y="684893"/>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f8c59e909_0_11:notes"/>
          <p:cNvSpPr txBox="1">
            <a:spLocks noGrp="1"/>
          </p:cNvSpPr>
          <p:nvPr>
            <p:ph type="body" idx="1"/>
          </p:nvPr>
        </p:nvSpPr>
        <p:spPr>
          <a:xfrm>
            <a:off x="685800" y="4343401"/>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900" b="0" i="0" u="none" strike="sngStrike" cap="none">
              <a:solidFill>
                <a:schemeClr val="dk1"/>
              </a:solidFill>
              <a:latin typeface="Calibri"/>
              <a:ea typeface="Calibri"/>
              <a:cs typeface="Calibri"/>
              <a:sym typeface="Calibri"/>
            </a:endParaRPr>
          </a:p>
        </p:txBody>
      </p:sp>
      <p:sp>
        <p:nvSpPr>
          <p:cNvPr id="294" name="Google Shape;294;g3f8c59e909_0_11:notes"/>
          <p:cNvSpPr txBox="1">
            <a:spLocks noGrp="1"/>
          </p:cNvSpPr>
          <p:nvPr>
            <p:ph type="sldNum" idx="12"/>
          </p:nvPr>
        </p:nvSpPr>
        <p:spPr>
          <a:xfrm>
            <a:off x="3884615"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5</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ed0872f646_0_28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ed0872f64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d0872f646_0_29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ed0872f64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fd6e2c0a8_0_16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fd6e2c0a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person is decided based on the health guidelines.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fd6e2c0a8_0_17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fd6e2c0a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fd6e2c0a8_0_19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fd6e2c0a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f8c59e909_0_189:notes"/>
          <p:cNvSpPr>
            <a:spLocks noGrp="1" noRot="1" noChangeAspect="1"/>
          </p:cNvSpPr>
          <p:nvPr>
            <p:ph type="sldImg" idx="2"/>
          </p:nvPr>
        </p:nvSpPr>
        <p:spPr>
          <a:xfrm>
            <a:off x="428619" y="686405"/>
            <a:ext cx="6000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3f8c59e909_0_189:notes"/>
          <p:cNvSpPr txBox="1">
            <a:spLocks noGrp="1"/>
          </p:cNvSpPr>
          <p:nvPr>
            <p:ph type="body" idx="1"/>
          </p:nvPr>
        </p:nvSpPr>
        <p:spPr>
          <a:xfrm>
            <a:off x="685801" y="4343400"/>
            <a:ext cx="5486400" cy="4114800"/>
          </a:xfrm>
          <a:prstGeom prst="rect">
            <a:avLst/>
          </a:prstGeom>
          <a:noFill/>
          <a:ln>
            <a:noFill/>
          </a:ln>
        </p:spPr>
        <p:txBody>
          <a:bodyPr spcFirstLastPara="1" wrap="square" lIns="91075" tIns="91075" rIns="91075" bIns="9107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 name="Google Shape;64;p15"/>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buClr>
                <a:schemeClr val="lt1"/>
              </a:buClr>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2" name="Google Shape;72;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3" name="Google Shape;73;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400"/>
              <a:buFont typeface="Calibri"/>
              <a:buNone/>
              <a:defRPr sz="40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8" name="Google Shape;78;p18"/>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1"/>
              </a:buClr>
              <a:buSzPts val="32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360"/>
              </a:spcBef>
              <a:spcAft>
                <a:spcPts val="0"/>
              </a:spcAft>
              <a:buClr>
                <a:schemeClr val="lt1"/>
              </a:buClr>
              <a:buSzPts val="2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320"/>
              </a:spcBef>
              <a:spcAft>
                <a:spcPts val="0"/>
              </a:spcAft>
              <a:buClr>
                <a:schemeClr val="lt1"/>
              </a:buClr>
              <a:buSzPts val="24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280"/>
              </a:spcBef>
              <a:spcAft>
                <a:spcPts val="0"/>
              </a:spcAft>
              <a:buClr>
                <a:schemeClr val="lt1"/>
              </a:buClr>
              <a:buSzPts val="20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79" name="Google Shape;79;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1" name="Google Shape;81;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1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5" name="Google Shape;85;p19"/>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6" name="Google Shape;86;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7" name="Google Shape;87;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1"/>
              </a:buClr>
              <a:buSzPts val="32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92" name="Google Shape;92;p20"/>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93" name="Google Shape;93;p20"/>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1"/>
              </a:buClr>
              <a:buSzPts val="32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spcBef>
                <a:spcPts val="400"/>
              </a:spcBef>
              <a:spcAft>
                <a:spcPts val="0"/>
              </a:spcAft>
              <a:buClr>
                <a:schemeClr val="lt1"/>
              </a:buClr>
              <a:buSzPts val="28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360"/>
              </a:spcBef>
              <a:spcAft>
                <a:spcPts val="0"/>
              </a:spcAft>
              <a:buClr>
                <a:schemeClr val="lt1"/>
              </a:buClr>
              <a:buSzPts val="24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320"/>
              </a:spcBef>
              <a:spcAft>
                <a:spcPts val="0"/>
              </a:spcAft>
              <a:buClr>
                <a:schemeClr val="lt1"/>
              </a:buClr>
              <a:buSzPts val="20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94" name="Google Shape;94;p20"/>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95" name="Google Shape;95;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6" name="Google Shape;96;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7" name="Google Shape;9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0" name="Google Shape;100;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1" name="Google Shape;101;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2" name="Google Shape;102;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libri"/>
              <a:buNone/>
              <a:defRPr sz="20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1"/>
              </a:buClr>
              <a:buSzPts val="32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07" name="Google Shape;107;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8" name="Google Shape;108;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9" name="Google Shape;109;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libri"/>
              <a:buNone/>
              <a:defRPr sz="2000" b="1"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2" name="Google Shape;112;p23"/>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1"/>
              </a:buClr>
              <a:buSzPts val="1400"/>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spcAft>
                <a:spcPts val="0"/>
              </a:spcAft>
              <a:buClr>
                <a:schemeClr val="lt1"/>
              </a:buClr>
              <a:buSzPts val="1400"/>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spcAft>
                <a:spcPts val="0"/>
              </a:spcAft>
              <a:buClr>
                <a:schemeClr val="lt1"/>
              </a:buClr>
              <a:buSzPts val="1400"/>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spcAft>
                <a:spcPts val="0"/>
              </a:spcAft>
              <a:buClr>
                <a:schemeClr val="lt1"/>
              </a:buClr>
              <a:buSzPts val="14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1"/>
              </a:buClr>
              <a:buSzPts val="32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240"/>
              </a:spcBef>
              <a:spcAft>
                <a:spcPts val="0"/>
              </a:spcAft>
              <a:buClr>
                <a:schemeClr val="lt1"/>
              </a:buClr>
              <a:buSzPts val="28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200"/>
              </a:spcBef>
              <a:spcAft>
                <a:spcPts val="0"/>
              </a:spcAft>
              <a:buClr>
                <a:schemeClr val="lt1"/>
              </a:buClr>
              <a:buSzPts val="24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80"/>
              </a:spcBef>
              <a:spcAft>
                <a:spcPts val="0"/>
              </a:spcAft>
              <a:buClr>
                <a:schemeClr val="lt1"/>
              </a:buClr>
              <a:buSzPts val="20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14" name="Google Shape;114;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5" name="Google Shape;115;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6" name="Google Shape;116;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9" name="Google Shape;119;p24"/>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0" name="Google Shape;120;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1" name="Google Shape;121;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2" name="Google Shape;122;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5" name="Google Shape;125;p25"/>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6" name="Google Shape;126;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7" name="Google Shape;127;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5" name="Google Shape;135;p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9" name="Google Shape;13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3" name="Google Shape;14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7" name="Google Shape;147;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8" name="Google Shape;14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4" name="Google Shape;154;p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5" name="Google Shape;15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8" name="Google Shape;15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9"/>
        <p:cNvGrpSpPr/>
        <p:nvPr/>
      </p:nvGrpSpPr>
      <p:grpSpPr>
        <a:xfrm>
          <a:off x="0" y="0"/>
          <a:ext cx="0" cy="0"/>
          <a:chOff x="0" y="0"/>
          <a:chExt cx="0" cy="0"/>
        </a:xfrm>
      </p:grpSpPr>
      <p:sp>
        <p:nvSpPr>
          <p:cNvPr id="160" name="Google Shape;160;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 name="Google Shape;162;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3" name="Google Shape;163;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4" name="Google Shape;16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67" name="Google Shape;16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3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0" name="Google Shape;170;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1" name="Google Shape;17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74"/>
        <p:cNvGrpSpPr/>
        <p:nvPr/>
      </p:nvGrpSpPr>
      <p:grpSpPr>
        <a:xfrm>
          <a:off x="0" y="0"/>
          <a:ext cx="0" cy="0"/>
          <a:chOff x="0" y="0"/>
          <a:chExt cx="0" cy="0"/>
        </a:xfrm>
      </p:grpSpPr>
      <p:grpSp>
        <p:nvGrpSpPr>
          <p:cNvPr id="175" name="Google Shape;175;p38"/>
          <p:cNvGrpSpPr/>
          <p:nvPr/>
        </p:nvGrpSpPr>
        <p:grpSpPr>
          <a:xfrm>
            <a:off x="1663491" y="213118"/>
            <a:ext cx="5817010" cy="4856568"/>
            <a:chOff x="341100" y="783750"/>
            <a:chExt cx="6212100" cy="5186425"/>
          </a:xfrm>
        </p:grpSpPr>
        <p:sp>
          <p:nvSpPr>
            <p:cNvPr id="176" name="Google Shape;176;p38"/>
            <p:cNvSpPr/>
            <p:nvPr/>
          </p:nvSpPr>
          <p:spPr>
            <a:xfrm>
              <a:off x="341100" y="783750"/>
              <a:ext cx="6212100" cy="4828500"/>
            </a:xfrm>
            <a:custGeom>
              <a:avLst/>
              <a:gdLst/>
              <a:ahLst/>
              <a:cxnLst/>
              <a:rect l="l" t="t" r="r" b="b"/>
              <a:pathLst>
                <a:path w="248484" h="193140" extrusionOk="0">
                  <a:moveTo>
                    <a:pt x="193048" y="0"/>
                  </a:moveTo>
                  <a:cubicBezTo>
                    <a:pt x="172800" y="0"/>
                    <a:pt x="152013" y="12189"/>
                    <a:pt x="136422" y="15876"/>
                  </a:cubicBezTo>
                  <a:cubicBezTo>
                    <a:pt x="130552" y="17264"/>
                    <a:pt x="124754" y="17623"/>
                    <a:pt x="118977" y="17623"/>
                  </a:cubicBezTo>
                  <a:cubicBezTo>
                    <a:pt x="112798" y="17623"/>
                    <a:pt x="106643" y="17212"/>
                    <a:pt x="100452" y="17212"/>
                  </a:cubicBezTo>
                  <a:cubicBezTo>
                    <a:pt x="88065" y="17212"/>
                    <a:pt x="75531" y="18856"/>
                    <a:pt x="62354" y="28723"/>
                  </a:cubicBezTo>
                  <a:cubicBezTo>
                    <a:pt x="42042" y="43915"/>
                    <a:pt x="42137" y="61369"/>
                    <a:pt x="36196" y="73681"/>
                  </a:cubicBezTo>
                  <a:cubicBezTo>
                    <a:pt x="28611" y="89397"/>
                    <a:pt x="12728" y="100148"/>
                    <a:pt x="5787" y="116722"/>
                  </a:cubicBezTo>
                  <a:cubicBezTo>
                    <a:pt x="1132" y="127830"/>
                    <a:pt x="1" y="141379"/>
                    <a:pt x="4751" y="152654"/>
                  </a:cubicBezTo>
                  <a:cubicBezTo>
                    <a:pt x="13609" y="173705"/>
                    <a:pt x="35553" y="169133"/>
                    <a:pt x="63866" y="182265"/>
                  </a:cubicBezTo>
                  <a:cubicBezTo>
                    <a:pt x="78187" y="188911"/>
                    <a:pt x="85640" y="189269"/>
                    <a:pt x="95118" y="189269"/>
                  </a:cubicBezTo>
                  <a:cubicBezTo>
                    <a:pt x="96264" y="189269"/>
                    <a:pt x="97440" y="189264"/>
                    <a:pt x="98661" y="189264"/>
                  </a:cubicBezTo>
                  <a:cubicBezTo>
                    <a:pt x="106249" y="189264"/>
                    <a:pt x="115586" y="189466"/>
                    <a:pt x="130445" y="192386"/>
                  </a:cubicBezTo>
                  <a:cubicBezTo>
                    <a:pt x="131160" y="192646"/>
                    <a:pt x="135644" y="193140"/>
                    <a:pt x="141946" y="193140"/>
                  </a:cubicBezTo>
                  <a:cubicBezTo>
                    <a:pt x="152657" y="193140"/>
                    <a:pt x="168620" y="191713"/>
                    <a:pt x="180261" y="185289"/>
                  </a:cubicBezTo>
                  <a:cubicBezTo>
                    <a:pt x="214789" y="166216"/>
                    <a:pt x="207122" y="145987"/>
                    <a:pt x="214277" y="126187"/>
                  </a:cubicBezTo>
                  <a:cubicBezTo>
                    <a:pt x="218433" y="114721"/>
                    <a:pt x="227339" y="105994"/>
                    <a:pt x="234077" y="96076"/>
                  </a:cubicBezTo>
                  <a:cubicBezTo>
                    <a:pt x="248484" y="74883"/>
                    <a:pt x="246377" y="48987"/>
                    <a:pt x="234506" y="27913"/>
                  </a:cubicBezTo>
                  <a:cubicBezTo>
                    <a:pt x="222493" y="6573"/>
                    <a:pt x="207916" y="0"/>
                    <a:pt x="193048" y="0"/>
                  </a:cubicBezTo>
                  <a:close/>
                </a:path>
              </a:pathLst>
            </a:custGeom>
            <a:solidFill>
              <a:srgbClr val="A0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8"/>
            <p:cNvSpPr/>
            <p:nvPr/>
          </p:nvSpPr>
          <p:spPr>
            <a:xfrm>
              <a:off x="524750" y="855925"/>
              <a:ext cx="5839450" cy="4648425"/>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p:nvPr/>
          </p:nvSpPr>
          <p:spPr>
            <a:xfrm>
              <a:off x="2342372" y="4406727"/>
              <a:ext cx="954900" cy="1456225"/>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2410222" y="4669852"/>
              <a:ext cx="727175" cy="1249700"/>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8"/>
            <p:cNvSpPr/>
            <p:nvPr/>
          </p:nvSpPr>
          <p:spPr>
            <a:xfrm>
              <a:off x="1167700" y="4550275"/>
              <a:ext cx="1247500" cy="1225725"/>
            </a:xfrm>
            <a:custGeom>
              <a:avLst/>
              <a:gdLst/>
              <a:ahLst/>
              <a:cxnLst/>
              <a:rect l="l" t="t" r="r" b="b"/>
              <a:pathLst>
                <a:path w="49900" h="49029" extrusionOk="0">
                  <a:moveTo>
                    <a:pt x="1057" y="0"/>
                  </a:moveTo>
                  <a:cubicBezTo>
                    <a:pt x="781" y="0"/>
                    <a:pt x="673" y="296"/>
                    <a:pt x="750" y="529"/>
                  </a:cubicBezTo>
                  <a:cubicBezTo>
                    <a:pt x="560" y="529"/>
                    <a:pt x="369" y="648"/>
                    <a:pt x="357" y="886"/>
                  </a:cubicBezTo>
                  <a:cubicBezTo>
                    <a:pt x="0" y="7708"/>
                    <a:pt x="1596" y="14340"/>
                    <a:pt x="3798" y="20746"/>
                  </a:cubicBezTo>
                  <a:cubicBezTo>
                    <a:pt x="5870" y="26770"/>
                    <a:pt x="8204" y="32854"/>
                    <a:pt x="12788" y="37450"/>
                  </a:cubicBezTo>
                  <a:cubicBezTo>
                    <a:pt x="17157" y="41820"/>
                    <a:pt x="22789" y="44689"/>
                    <a:pt x="28575" y="46678"/>
                  </a:cubicBezTo>
                  <a:cubicBezTo>
                    <a:pt x="32108" y="47894"/>
                    <a:pt x="35925" y="49028"/>
                    <a:pt x="39693" y="49028"/>
                  </a:cubicBezTo>
                  <a:cubicBezTo>
                    <a:pt x="41639" y="49028"/>
                    <a:pt x="43573" y="48726"/>
                    <a:pt x="45446" y="47975"/>
                  </a:cubicBezTo>
                  <a:cubicBezTo>
                    <a:pt x="45589" y="47916"/>
                    <a:pt x="45649" y="47821"/>
                    <a:pt x="45661" y="47725"/>
                  </a:cubicBezTo>
                  <a:cubicBezTo>
                    <a:pt x="45745" y="47795"/>
                    <a:pt x="45857" y="47836"/>
                    <a:pt x="45967" y="47836"/>
                  </a:cubicBezTo>
                  <a:cubicBezTo>
                    <a:pt x="46118" y="47836"/>
                    <a:pt x="46265" y="47757"/>
                    <a:pt x="46327" y="47571"/>
                  </a:cubicBezTo>
                  <a:cubicBezTo>
                    <a:pt x="49899" y="36581"/>
                    <a:pt x="43565" y="23937"/>
                    <a:pt x="36052" y="16126"/>
                  </a:cubicBezTo>
                  <a:cubicBezTo>
                    <a:pt x="26873" y="6589"/>
                    <a:pt x="14014" y="1791"/>
                    <a:pt x="1119" y="5"/>
                  </a:cubicBezTo>
                  <a:cubicBezTo>
                    <a:pt x="1098" y="2"/>
                    <a:pt x="1077" y="0"/>
                    <a:pt x="1057" y="0"/>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8"/>
            <p:cNvSpPr/>
            <p:nvPr/>
          </p:nvSpPr>
          <p:spPr>
            <a:xfrm>
              <a:off x="1338200" y="4738950"/>
              <a:ext cx="1042675" cy="1037425"/>
            </a:xfrm>
            <a:custGeom>
              <a:avLst/>
              <a:gdLst/>
              <a:ahLst/>
              <a:cxnLst/>
              <a:rect l="l" t="t" r="r" b="b"/>
              <a:pathLst>
                <a:path w="41707" h="41497" extrusionOk="0">
                  <a:moveTo>
                    <a:pt x="3415" y="0"/>
                  </a:moveTo>
                  <a:cubicBezTo>
                    <a:pt x="3118" y="0"/>
                    <a:pt x="2838" y="377"/>
                    <a:pt x="3098" y="673"/>
                  </a:cubicBezTo>
                  <a:cubicBezTo>
                    <a:pt x="5968" y="4043"/>
                    <a:pt x="8825" y="7424"/>
                    <a:pt x="11694" y="10794"/>
                  </a:cubicBezTo>
                  <a:cubicBezTo>
                    <a:pt x="7944" y="9591"/>
                    <a:pt x="4265" y="8186"/>
                    <a:pt x="669" y="6567"/>
                  </a:cubicBezTo>
                  <a:cubicBezTo>
                    <a:pt x="612" y="6541"/>
                    <a:pt x="557" y="6529"/>
                    <a:pt x="507" y="6529"/>
                  </a:cubicBezTo>
                  <a:cubicBezTo>
                    <a:pt x="143" y="6529"/>
                    <a:pt x="1" y="7141"/>
                    <a:pt x="419" y="7329"/>
                  </a:cubicBezTo>
                  <a:cubicBezTo>
                    <a:pt x="4158" y="9020"/>
                    <a:pt x="12564" y="12008"/>
                    <a:pt x="12730" y="12008"/>
                  </a:cubicBezTo>
                  <a:cubicBezTo>
                    <a:pt x="15826" y="15651"/>
                    <a:pt x="18922" y="19283"/>
                    <a:pt x="22029" y="22914"/>
                  </a:cubicBezTo>
                  <a:cubicBezTo>
                    <a:pt x="22303" y="23224"/>
                    <a:pt x="22577" y="23533"/>
                    <a:pt x="22851" y="23855"/>
                  </a:cubicBezTo>
                  <a:cubicBezTo>
                    <a:pt x="22003" y="23918"/>
                    <a:pt x="21159" y="23950"/>
                    <a:pt x="20319" y="23950"/>
                  </a:cubicBezTo>
                  <a:cubicBezTo>
                    <a:pt x="16565" y="23950"/>
                    <a:pt x="12884" y="23317"/>
                    <a:pt x="9313" y="22033"/>
                  </a:cubicBezTo>
                  <a:cubicBezTo>
                    <a:pt x="9266" y="22017"/>
                    <a:pt x="9220" y="22010"/>
                    <a:pt x="9178" y="22010"/>
                  </a:cubicBezTo>
                  <a:cubicBezTo>
                    <a:pt x="8783" y="22010"/>
                    <a:pt x="8623" y="22646"/>
                    <a:pt x="9063" y="22807"/>
                  </a:cubicBezTo>
                  <a:cubicBezTo>
                    <a:pt x="12688" y="24102"/>
                    <a:pt x="16421" y="24755"/>
                    <a:pt x="20225" y="24755"/>
                  </a:cubicBezTo>
                  <a:cubicBezTo>
                    <a:pt x="21144" y="24755"/>
                    <a:pt x="22067" y="24717"/>
                    <a:pt x="22993" y="24641"/>
                  </a:cubicBezTo>
                  <a:cubicBezTo>
                    <a:pt x="23160" y="24629"/>
                    <a:pt x="23267" y="24534"/>
                    <a:pt x="23339" y="24414"/>
                  </a:cubicBezTo>
                  <a:cubicBezTo>
                    <a:pt x="27149" y="28820"/>
                    <a:pt x="31090" y="33106"/>
                    <a:pt x="35424" y="36964"/>
                  </a:cubicBezTo>
                  <a:cubicBezTo>
                    <a:pt x="34186" y="37165"/>
                    <a:pt x="32949" y="37265"/>
                    <a:pt x="31719" y="37265"/>
                  </a:cubicBezTo>
                  <a:cubicBezTo>
                    <a:pt x="28655" y="37265"/>
                    <a:pt x="25636" y="36641"/>
                    <a:pt x="22755" y="35392"/>
                  </a:cubicBezTo>
                  <a:cubicBezTo>
                    <a:pt x="22701" y="35369"/>
                    <a:pt x="22650" y="35359"/>
                    <a:pt x="22602" y="35359"/>
                  </a:cubicBezTo>
                  <a:cubicBezTo>
                    <a:pt x="22232" y="35359"/>
                    <a:pt x="22083" y="35987"/>
                    <a:pt x="22505" y="36166"/>
                  </a:cubicBezTo>
                  <a:cubicBezTo>
                    <a:pt x="25470" y="37439"/>
                    <a:pt x="28583" y="38077"/>
                    <a:pt x="31737" y="38077"/>
                  </a:cubicBezTo>
                  <a:cubicBezTo>
                    <a:pt x="33155" y="38077"/>
                    <a:pt x="34582" y="37948"/>
                    <a:pt x="36007" y="37690"/>
                  </a:cubicBezTo>
                  <a:cubicBezTo>
                    <a:pt x="36078" y="37678"/>
                    <a:pt x="36126" y="37654"/>
                    <a:pt x="36174" y="37630"/>
                  </a:cubicBezTo>
                  <a:cubicBezTo>
                    <a:pt x="37698" y="38952"/>
                    <a:pt x="39269" y="40226"/>
                    <a:pt x="40912" y="41417"/>
                  </a:cubicBezTo>
                  <a:cubicBezTo>
                    <a:pt x="40988" y="41473"/>
                    <a:pt x="41064" y="41497"/>
                    <a:pt x="41137" y="41497"/>
                  </a:cubicBezTo>
                  <a:cubicBezTo>
                    <a:pt x="41464" y="41497"/>
                    <a:pt x="41706" y="41003"/>
                    <a:pt x="41365" y="40750"/>
                  </a:cubicBezTo>
                  <a:cubicBezTo>
                    <a:pt x="37745" y="38107"/>
                    <a:pt x="34447" y="35130"/>
                    <a:pt x="31328" y="31951"/>
                  </a:cubicBezTo>
                  <a:cubicBezTo>
                    <a:pt x="31423" y="31951"/>
                    <a:pt x="31530" y="31892"/>
                    <a:pt x="31590" y="31773"/>
                  </a:cubicBezTo>
                  <a:cubicBezTo>
                    <a:pt x="33745" y="27724"/>
                    <a:pt x="34150" y="23129"/>
                    <a:pt x="32638" y="18795"/>
                  </a:cubicBezTo>
                  <a:cubicBezTo>
                    <a:pt x="32568" y="18591"/>
                    <a:pt x="32389" y="18501"/>
                    <a:pt x="32216" y="18501"/>
                  </a:cubicBezTo>
                  <a:cubicBezTo>
                    <a:pt x="31975" y="18501"/>
                    <a:pt x="31748" y="18677"/>
                    <a:pt x="31852" y="18961"/>
                  </a:cubicBezTo>
                  <a:cubicBezTo>
                    <a:pt x="33280" y="23081"/>
                    <a:pt x="32971" y="27474"/>
                    <a:pt x="30923" y="31320"/>
                  </a:cubicBezTo>
                  <a:cubicBezTo>
                    <a:pt x="30887" y="31380"/>
                    <a:pt x="30875" y="31439"/>
                    <a:pt x="30875" y="31487"/>
                  </a:cubicBezTo>
                  <a:cubicBezTo>
                    <a:pt x="27851" y="28391"/>
                    <a:pt x="24982" y="25117"/>
                    <a:pt x="22172" y="21831"/>
                  </a:cubicBezTo>
                  <a:cubicBezTo>
                    <a:pt x="21005" y="20462"/>
                    <a:pt x="19838" y="19092"/>
                    <a:pt x="18683" y="17735"/>
                  </a:cubicBezTo>
                  <a:cubicBezTo>
                    <a:pt x="18719" y="17687"/>
                    <a:pt x="18743" y="17640"/>
                    <a:pt x="18767" y="17568"/>
                  </a:cubicBezTo>
                  <a:cubicBezTo>
                    <a:pt x="19779" y="13663"/>
                    <a:pt x="20231" y="9698"/>
                    <a:pt x="20088" y="5662"/>
                  </a:cubicBezTo>
                  <a:cubicBezTo>
                    <a:pt x="20076" y="5390"/>
                    <a:pt x="19854" y="5249"/>
                    <a:pt x="19646" y="5249"/>
                  </a:cubicBezTo>
                  <a:cubicBezTo>
                    <a:pt x="19454" y="5249"/>
                    <a:pt x="19273" y="5369"/>
                    <a:pt x="19279" y="5615"/>
                  </a:cubicBezTo>
                  <a:cubicBezTo>
                    <a:pt x="19422" y="9484"/>
                    <a:pt x="19017" y="13270"/>
                    <a:pt x="18064" y="17021"/>
                  </a:cubicBezTo>
                  <a:cubicBezTo>
                    <a:pt x="13278" y="11401"/>
                    <a:pt x="8492" y="5769"/>
                    <a:pt x="3693" y="138"/>
                  </a:cubicBezTo>
                  <a:cubicBezTo>
                    <a:pt x="3611" y="41"/>
                    <a:pt x="3512" y="0"/>
                    <a:pt x="3415" y="0"/>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8"/>
            <p:cNvSpPr/>
            <p:nvPr/>
          </p:nvSpPr>
          <p:spPr>
            <a:xfrm>
              <a:off x="4343975" y="4619350"/>
              <a:ext cx="1461525" cy="1350825"/>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p:nvPr/>
          </p:nvSpPr>
          <p:spPr>
            <a:xfrm>
              <a:off x="4433000" y="4738825"/>
              <a:ext cx="1064425" cy="1104000"/>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38"/>
          <p:cNvSpPr txBox="1">
            <a:spLocks noGrp="1"/>
          </p:cNvSpPr>
          <p:nvPr>
            <p:ph type="title"/>
          </p:nvPr>
        </p:nvSpPr>
        <p:spPr>
          <a:xfrm>
            <a:off x="2672700" y="1304100"/>
            <a:ext cx="3798900" cy="72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rgbClr val="053B5C"/>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85" name="Google Shape;185;p38"/>
          <p:cNvSpPr txBox="1">
            <a:spLocks noGrp="1"/>
          </p:cNvSpPr>
          <p:nvPr>
            <p:ph type="subTitle" idx="1"/>
          </p:nvPr>
        </p:nvSpPr>
        <p:spPr>
          <a:xfrm>
            <a:off x="2785275" y="2083550"/>
            <a:ext cx="3573600" cy="140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053B5C"/>
                </a:solidFill>
              </a:defRPr>
            </a:lvl1pPr>
            <a:lvl2pPr lvl="1" algn="ctr" rtl="0">
              <a:spcBef>
                <a:spcPts val="1600"/>
              </a:spcBef>
              <a:spcAft>
                <a:spcPts val="0"/>
              </a:spcAft>
              <a:buNone/>
              <a:defRPr sz="1400">
                <a:solidFill>
                  <a:srgbClr val="053B5C"/>
                </a:solidFill>
              </a:defRPr>
            </a:lvl2pPr>
            <a:lvl3pPr lvl="2" algn="ctr" rtl="0">
              <a:spcBef>
                <a:spcPts val="1600"/>
              </a:spcBef>
              <a:spcAft>
                <a:spcPts val="0"/>
              </a:spcAft>
              <a:buNone/>
              <a:defRPr sz="1400">
                <a:solidFill>
                  <a:srgbClr val="053B5C"/>
                </a:solidFill>
              </a:defRPr>
            </a:lvl3pPr>
            <a:lvl4pPr lvl="3" algn="ctr" rtl="0">
              <a:spcBef>
                <a:spcPts val="1600"/>
              </a:spcBef>
              <a:spcAft>
                <a:spcPts val="0"/>
              </a:spcAft>
              <a:buNone/>
              <a:defRPr sz="1400">
                <a:solidFill>
                  <a:srgbClr val="053B5C"/>
                </a:solidFill>
              </a:defRPr>
            </a:lvl4pPr>
            <a:lvl5pPr lvl="4" algn="ctr" rtl="0">
              <a:spcBef>
                <a:spcPts val="1600"/>
              </a:spcBef>
              <a:spcAft>
                <a:spcPts val="0"/>
              </a:spcAft>
              <a:buNone/>
              <a:defRPr sz="1400">
                <a:solidFill>
                  <a:srgbClr val="053B5C"/>
                </a:solidFill>
              </a:defRPr>
            </a:lvl5pPr>
            <a:lvl6pPr lvl="5" algn="ctr" rtl="0">
              <a:spcBef>
                <a:spcPts val="1600"/>
              </a:spcBef>
              <a:spcAft>
                <a:spcPts val="0"/>
              </a:spcAft>
              <a:buNone/>
              <a:defRPr sz="1400">
                <a:solidFill>
                  <a:srgbClr val="053B5C"/>
                </a:solidFill>
              </a:defRPr>
            </a:lvl6pPr>
            <a:lvl7pPr lvl="6" algn="ctr" rtl="0">
              <a:spcBef>
                <a:spcPts val="1600"/>
              </a:spcBef>
              <a:spcAft>
                <a:spcPts val="0"/>
              </a:spcAft>
              <a:buNone/>
              <a:defRPr sz="1400">
                <a:solidFill>
                  <a:srgbClr val="053B5C"/>
                </a:solidFill>
              </a:defRPr>
            </a:lvl7pPr>
            <a:lvl8pPr lvl="7" algn="ctr" rtl="0">
              <a:spcBef>
                <a:spcPts val="1600"/>
              </a:spcBef>
              <a:spcAft>
                <a:spcPts val="0"/>
              </a:spcAft>
              <a:buNone/>
              <a:defRPr sz="1400">
                <a:solidFill>
                  <a:srgbClr val="053B5C"/>
                </a:solidFill>
              </a:defRPr>
            </a:lvl8pPr>
            <a:lvl9pPr lvl="8" algn="ctr" rtl="0">
              <a:spcBef>
                <a:spcPts val="1600"/>
              </a:spcBef>
              <a:spcAft>
                <a:spcPts val="1600"/>
              </a:spcAft>
              <a:buNone/>
              <a:defRPr sz="1400">
                <a:solidFill>
                  <a:srgbClr val="053B5C"/>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Blank">
    <p:bg>
      <p:bgPr>
        <a:solidFill>
          <a:srgbClr val="434343"/>
        </a:solidFill>
        <a:effectLst/>
      </p:bgPr>
    </p:bg>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FFC39F"/>
              </a:buClr>
              <a:buSzPts val="1200"/>
              <a:buNone/>
              <a:defRPr sz="1200" i="0">
                <a:solidFill>
                  <a:srgbClr val="FFC39F"/>
                </a:solidFill>
              </a:defRPr>
            </a:lvl1pPr>
            <a:lvl2pPr lvl="1"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a:endParaRPr/>
          </a:p>
        </p:txBody>
      </p:sp>
      <p:sp>
        <p:nvSpPr>
          <p:cNvPr id="188" name="Google Shape;188;p39"/>
          <p:cNvSpPr txBox="1">
            <a:spLocks noGrp="1"/>
          </p:cNvSpPr>
          <p:nvPr>
            <p:ph type="subTitle" idx="1"/>
          </p:nvPr>
        </p:nvSpPr>
        <p:spPr>
          <a:xfrm>
            <a:off x="2629800" y="2131725"/>
            <a:ext cx="3884400" cy="6990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C39F"/>
                </a:solidFill>
              </a:defRPr>
            </a:lvl1pPr>
            <a:lvl2pPr lvl="1" rtl="0">
              <a:spcBef>
                <a:spcPts val="1600"/>
              </a:spcBef>
              <a:spcAft>
                <a:spcPts val="0"/>
              </a:spcAft>
              <a:buNone/>
              <a:defRPr sz="600">
                <a:solidFill>
                  <a:srgbClr val="FFC39F"/>
                </a:solidFill>
              </a:defRPr>
            </a:lvl2pPr>
            <a:lvl3pPr lvl="2" rtl="0">
              <a:spcBef>
                <a:spcPts val="1600"/>
              </a:spcBef>
              <a:spcAft>
                <a:spcPts val="0"/>
              </a:spcAft>
              <a:buNone/>
              <a:defRPr sz="600">
                <a:solidFill>
                  <a:srgbClr val="FFC39F"/>
                </a:solidFill>
              </a:defRPr>
            </a:lvl3pPr>
            <a:lvl4pPr lvl="3" rtl="0">
              <a:spcBef>
                <a:spcPts val="1600"/>
              </a:spcBef>
              <a:spcAft>
                <a:spcPts val="0"/>
              </a:spcAft>
              <a:buNone/>
              <a:defRPr sz="600">
                <a:solidFill>
                  <a:srgbClr val="FFC39F"/>
                </a:solidFill>
              </a:defRPr>
            </a:lvl4pPr>
            <a:lvl5pPr lvl="4" rtl="0">
              <a:spcBef>
                <a:spcPts val="1600"/>
              </a:spcBef>
              <a:spcAft>
                <a:spcPts val="0"/>
              </a:spcAft>
              <a:buNone/>
              <a:defRPr sz="600">
                <a:solidFill>
                  <a:srgbClr val="FFC39F"/>
                </a:solidFill>
              </a:defRPr>
            </a:lvl5pPr>
            <a:lvl6pPr lvl="5" rtl="0">
              <a:spcBef>
                <a:spcPts val="1600"/>
              </a:spcBef>
              <a:spcAft>
                <a:spcPts val="0"/>
              </a:spcAft>
              <a:buNone/>
              <a:defRPr sz="600">
                <a:solidFill>
                  <a:srgbClr val="FFC39F"/>
                </a:solidFill>
              </a:defRPr>
            </a:lvl6pPr>
            <a:lvl7pPr lvl="6" rtl="0">
              <a:spcBef>
                <a:spcPts val="1600"/>
              </a:spcBef>
              <a:spcAft>
                <a:spcPts val="0"/>
              </a:spcAft>
              <a:buNone/>
              <a:defRPr sz="600">
                <a:solidFill>
                  <a:srgbClr val="FFC39F"/>
                </a:solidFill>
              </a:defRPr>
            </a:lvl7pPr>
            <a:lvl8pPr lvl="7" rtl="0">
              <a:spcBef>
                <a:spcPts val="1600"/>
              </a:spcBef>
              <a:spcAft>
                <a:spcPts val="0"/>
              </a:spcAft>
              <a:buNone/>
              <a:defRPr sz="600">
                <a:solidFill>
                  <a:srgbClr val="FFC39F"/>
                </a:solidFill>
              </a:defRPr>
            </a:lvl8pPr>
            <a:lvl9pPr lvl="8" rtl="0">
              <a:spcBef>
                <a:spcPts val="1600"/>
              </a:spcBef>
              <a:spcAft>
                <a:spcPts val="1600"/>
              </a:spcAft>
              <a:buNone/>
              <a:defRPr sz="6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34F5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1" name="Google Shape;13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32" name="Google Shape;13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ar.sg.fellows@noaa.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seagrant.noaa.gov/Knaus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mailto:oar.sg.fellows@noaa.gov"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seagrant.noaa.gov/Knaus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0"/>
          <p:cNvSpPr txBox="1">
            <a:spLocks noGrp="1"/>
          </p:cNvSpPr>
          <p:nvPr>
            <p:ph type="ctrTitle"/>
          </p:nvPr>
        </p:nvSpPr>
        <p:spPr>
          <a:xfrm>
            <a:off x="685800" y="269925"/>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b="1">
                <a:latin typeface="Oswald"/>
                <a:ea typeface="Oswald"/>
                <a:cs typeface="Oswald"/>
                <a:sym typeface="Oswald"/>
              </a:rPr>
              <a:t>Sea Grant Knauss Fellowship</a:t>
            </a:r>
            <a:endParaRPr sz="4300" b="1">
              <a:latin typeface="Oswald"/>
              <a:ea typeface="Oswald"/>
              <a:cs typeface="Oswald"/>
              <a:sym typeface="Oswald"/>
            </a:endParaRPr>
          </a:p>
          <a:p>
            <a:pPr marL="0" lvl="0" indent="0" algn="ctr" rtl="0">
              <a:spcBef>
                <a:spcPts val="0"/>
              </a:spcBef>
              <a:spcAft>
                <a:spcPts val="0"/>
              </a:spcAft>
              <a:buNone/>
            </a:pPr>
            <a:r>
              <a:rPr lang="en" sz="2000" b="1">
                <a:latin typeface="Oswald"/>
                <a:ea typeface="Oswald"/>
                <a:cs typeface="Oswald"/>
                <a:sym typeface="Oswald"/>
              </a:rPr>
              <a:t>2023</a:t>
            </a:r>
            <a:endParaRPr sz="2000" b="1">
              <a:latin typeface="Oswald"/>
              <a:ea typeface="Oswald"/>
              <a:cs typeface="Oswald"/>
              <a:sym typeface="Oswald"/>
            </a:endParaRPr>
          </a:p>
        </p:txBody>
      </p:sp>
      <p:sp>
        <p:nvSpPr>
          <p:cNvPr id="194" name="Google Shape;194;p40"/>
          <p:cNvSpPr/>
          <p:nvPr/>
        </p:nvSpPr>
        <p:spPr>
          <a:xfrm>
            <a:off x="471900" y="1526425"/>
            <a:ext cx="8149500" cy="1985400"/>
          </a:xfrm>
          <a:prstGeom prst="roundRect">
            <a:avLst>
              <a:gd name="adj" fmla="val 16667"/>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0"/>
          <p:cNvSpPr txBox="1">
            <a:spLocks noGrp="1"/>
          </p:cNvSpPr>
          <p:nvPr>
            <p:ph type="subTitle" idx="1"/>
          </p:nvPr>
        </p:nvSpPr>
        <p:spPr>
          <a:xfrm>
            <a:off x="471900" y="1477050"/>
            <a:ext cx="8048700" cy="20349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640"/>
              </a:spcBef>
              <a:spcAft>
                <a:spcPts val="0"/>
              </a:spcAft>
              <a:buNone/>
            </a:pPr>
            <a:r>
              <a:rPr lang="en" sz="2900" dirty="0">
                <a:solidFill>
                  <a:srgbClr val="000000"/>
                </a:solidFill>
                <a:latin typeface="Advent Pro"/>
                <a:ea typeface="Advent Pro"/>
                <a:cs typeface="Advent Pro"/>
                <a:sym typeface="Advent Pro"/>
              </a:rPr>
              <a:t>Phone: 240-507-3712</a:t>
            </a:r>
            <a:endParaRPr sz="2900" dirty="0">
              <a:solidFill>
                <a:srgbClr val="000000"/>
              </a:solidFill>
              <a:latin typeface="Advent Pro"/>
              <a:ea typeface="Advent Pro"/>
              <a:cs typeface="Advent Pro"/>
              <a:sym typeface="Advent Pro"/>
            </a:endParaRPr>
          </a:p>
          <a:p>
            <a:pPr marL="0" lvl="0" indent="0" algn="ctr" rtl="0">
              <a:lnSpc>
                <a:spcPct val="115000"/>
              </a:lnSpc>
              <a:spcBef>
                <a:spcPts val="640"/>
              </a:spcBef>
              <a:spcAft>
                <a:spcPts val="0"/>
              </a:spcAft>
              <a:buNone/>
            </a:pPr>
            <a:r>
              <a:rPr lang="en" sz="2900" dirty="0">
                <a:solidFill>
                  <a:srgbClr val="000000"/>
                </a:solidFill>
                <a:latin typeface="Advent Pro"/>
                <a:ea typeface="Advent Pro"/>
                <a:cs typeface="Advent Pro"/>
                <a:sym typeface="Advent Pro"/>
              </a:rPr>
              <a:t>Email:</a:t>
            </a:r>
            <a:r>
              <a:rPr lang="en" sz="2900" dirty="0">
                <a:latin typeface="Advent Pro"/>
                <a:ea typeface="Advent Pro"/>
                <a:cs typeface="Advent Pro"/>
                <a:sym typeface="Advent Pro"/>
              </a:rPr>
              <a:t> </a:t>
            </a:r>
            <a:r>
              <a:rPr lang="en" sz="2900" u="sng" dirty="0">
                <a:solidFill>
                  <a:schemeClr val="hlink"/>
                </a:solidFill>
                <a:latin typeface="Advent Pro"/>
                <a:ea typeface="Advent Pro"/>
                <a:cs typeface="Advent Pro"/>
                <a:sym typeface="Advent Pro"/>
                <a:hlinkClick r:id="rId3"/>
              </a:rPr>
              <a:t>oar.sg.fellows@noaa.gov</a:t>
            </a:r>
            <a:r>
              <a:rPr lang="en" sz="2900" dirty="0">
                <a:latin typeface="Advent Pro"/>
                <a:ea typeface="Advent Pro"/>
                <a:cs typeface="Advent Pro"/>
                <a:sym typeface="Advent Pro"/>
              </a:rPr>
              <a:t> </a:t>
            </a:r>
            <a:endParaRPr sz="2900" dirty="0">
              <a:latin typeface="Advent Pro"/>
              <a:ea typeface="Advent Pro"/>
              <a:cs typeface="Advent Pro"/>
              <a:sym typeface="Advent Pro"/>
            </a:endParaRPr>
          </a:p>
          <a:p>
            <a:pPr marL="0" lvl="0" indent="0" algn="ctr" rtl="0">
              <a:lnSpc>
                <a:spcPct val="115000"/>
              </a:lnSpc>
              <a:spcBef>
                <a:spcPts val="640"/>
              </a:spcBef>
              <a:spcAft>
                <a:spcPts val="0"/>
              </a:spcAft>
              <a:buNone/>
            </a:pPr>
            <a:r>
              <a:rPr lang="en" sz="2900" u="sng" dirty="0">
                <a:solidFill>
                  <a:schemeClr val="hlink"/>
                </a:solidFill>
                <a:latin typeface="Advent Pro"/>
                <a:ea typeface="Advent Pro"/>
                <a:cs typeface="Advent Pro"/>
                <a:sym typeface="Advent Pro"/>
                <a:hlinkClick r:id="rId4"/>
              </a:rPr>
              <a:t>https://seagrant.noaa.gov/Knauss</a:t>
            </a:r>
            <a:r>
              <a:rPr lang="en" sz="2900" dirty="0">
                <a:latin typeface="Advent Pro"/>
                <a:ea typeface="Advent Pro"/>
                <a:cs typeface="Advent Pro"/>
                <a:sym typeface="Advent Pro"/>
              </a:rPr>
              <a:t> </a:t>
            </a:r>
            <a:r>
              <a:rPr lang="en" dirty="0">
                <a:latin typeface="Advent Pro"/>
                <a:ea typeface="Advent Pro"/>
                <a:cs typeface="Advent Pro"/>
                <a:sym typeface="Advent Pro"/>
              </a:rPr>
              <a:t> </a:t>
            </a:r>
            <a:endParaRPr dirty="0">
              <a:latin typeface="Advent Pro"/>
              <a:ea typeface="Advent Pro"/>
              <a:cs typeface="Advent Pro"/>
              <a:sym typeface="Advent Pro"/>
            </a:endParaRPr>
          </a:p>
        </p:txBody>
      </p:sp>
      <p:pic>
        <p:nvPicPr>
          <p:cNvPr id="196" name="Google Shape;196;p40"/>
          <p:cNvPicPr preferRelativeResize="0"/>
          <p:nvPr/>
        </p:nvPicPr>
        <p:blipFill>
          <a:blip r:embed="rId5">
            <a:alphaModFix/>
          </a:blip>
          <a:stretch>
            <a:fillRect/>
          </a:stretch>
        </p:blipFill>
        <p:spPr>
          <a:xfrm>
            <a:off x="108849" y="4557394"/>
            <a:ext cx="701344" cy="496388"/>
          </a:xfrm>
          <a:prstGeom prst="rect">
            <a:avLst/>
          </a:prstGeom>
          <a:noFill/>
          <a:ln>
            <a:noFill/>
          </a:ln>
        </p:spPr>
      </p:pic>
      <p:pic>
        <p:nvPicPr>
          <p:cNvPr id="197" name="Google Shape;197;p40"/>
          <p:cNvPicPr preferRelativeResize="0"/>
          <p:nvPr/>
        </p:nvPicPr>
        <p:blipFill>
          <a:blip r:embed="rId6">
            <a:alphaModFix/>
          </a:blip>
          <a:stretch>
            <a:fillRect/>
          </a:stretch>
        </p:blipFill>
        <p:spPr>
          <a:xfrm>
            <a:off x="8558365" y="4557391"/>
            <a:ext cx="496376" cy="496387"/>
          </a:xfrm>
          <a:prstGeom prst="rect">
            <a:avLst/>
          </a:prstGeom>
          <a:noFill/>
          <a:ln>
            <a:noFill/>
          </a:ln>
        </p:spPr>
      </p:pic>
      <p:grpSp>
        <p:nvGrpSpPr>
          <p:cNvPr id="198" name="Google Shape;198;p40"/>
          <p:cNvGrpSpPr/>
          <p:nvPr/>
        </p:nvGrpSpPr>
        <p:grpSpPr>
          <a:xfrm>
            <a:off x="526149" y="1780775"/>
            <a:ext cx="8040999" cy="2852821"/>
            <a:chOff x="440099" y="1383350"/>
            <a:chExt cx="8040999" cy="2852821"/>
          </a:xfrm>
        </p:grpSpPr>
        <p:sp>
          <p:nvSpPr>
            <p:cNvPr id="199" name="Google Shape;199;p40"/>
            <p:cNvSpPr/>
            <p:nvPr/>
          </p:nvSpPr>
          <p:spPr>
            <a:xfrm>
              <a:off x="440099" y="3915129"/>
              <a:ext cx="8040999" cy="321043"/>
            </a:xfrm>
            <a:custGeom>
              <a:avLst/>
              <a:gdLst/>
              <a:ahLst/>
              <a:cxnLst/>
              <a:rect l="l" t="t" r="r" b="b"/>
              <a:pathLst>
                <a:path w="265117" h="10585" extrusionOk="0">
                  <a:moveTo>
                    <a:pt x="132553" y="0"/>
                  </a:moveTo>
                  <a:cubicBezTo>
                    <a:pt x="97393" y="0"/>
                    <a:pt x="63687" y="560"/>
                    <a:pt x="38827" y="1548"/>
                  </a:cubicBezTo>
                  <a:cubicBezTo>
                    <a:pt x="13966" y="2548"/>
                    <a:pt x="0" y="3894"/>
                    <a:pt x="0" y="5287"/>
                  </a:cubicBezTo>
                  <a:cubicBezTo>
                    <a:pt x="0" y="6692"/>
                    <a:pt x="13966" y="8037"/>
                    <a:pt x="38827" y="9037"/>
                  </a:cubicBezTo>
                  <a:cubicBezTo>
                    <a:pt x="63687" y="10025"/>
                    <a:pt x="97393" y="10585"/>
                    <a:pt x="132553" y="10585"/>
                  </a:cubicBezTo>
                  <a:cubicBezTo>
                    <a:pt x="167712" y="10585"/>
                    <a:pt x="201430" y="10025"/>
                    <a:pt x="226290" y="9037"/>
                  </a:cubicBezTo>
                  <a:cubicBezTo>
                    <a:pt x="251151" y="8037"/>
                    <a:pt x="265117" y="6692"/>
                    <a:pt x="265117" y="5287"/>
                  </a:cubicBezTo>
                  <a:cubicBezTo>
                    <a:pt x="265117" y="3894"/>
                    <a:pt x="251151" y="2548"/>
                    <a:pt x="226290" y="1548"/>
                  </a:cubicBezTo>
                  <a:cubicBezTo>
                    <a:pt x="201430" y="560"/>
                    <a:pt x="167712" y="0"/>
                    <a:pt x="132553" y="0"/>
                  </a:cubicBezTo>
                  <a:close/>
                </a:path>
              </a:pathLst>
            </a:custGeom>
            <a:solidFill>
              <a:srgbClr val="E9E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0"/>
            <p:cNvSpPr/>
            <p:nvPr/>
          </p:nvSpPr>
          <p:spPr>
            <a:xfrm>
              <a:off x="1147152" y="2350040"/>
              <a:ext cx="598775" cy="525467"/>
            </a:xfrm>
            <a:custGeom>
              <a:avLst/>
              <a:gdLst/>
              <a:ahLst/>
              <a:cxnLst/>
              <a:rect l="l" t="t" r="r" b="b"/>
              <a:pathLst>
                <a:path w="19742" h="17325" extrusionOk="0">
                  <a:moveTo>
                    <a:pt x="3430" y="1"/>
                  </a:moveTo>
                  <a:cubicBezTo>
                    <a:pt x="3430" y="1"/>
                    <a:pt x="3227" y="2334"/>
                    <a:pt x="2180" y="2739"/>
                  </a:cubicBezTo>
                  <a:cubicBezTo>
                    <a:pt x="1120" y="3156"/>
                    <a:pt x="1" y="7002"/>
                    <a:pt x="72" y="7728"/>
                  </a:cubicBezTo>
                  <a:cubicBezTo>
                    <a:pt x="156" y="8454"/>
                    <a:pt x="929" y="13479"/>
                    <a:pt x="929" y="13479"/>
                  </a:cubicBezTo>
                  <a:cubicBezTo>
                    <a:pt x="1489" y="14895"/>
                    <a:pt x="3751" y="17324"/>
                    <a:pt x="3751" y="17324"/>
                  </a:cubicBezTo>
                  <a:cubicBezTo>
                    <a:pt x="3751" y="17324"/>
                    <a:pt x="7523" y="15061"/>
                    <a:pt x="10280" y="15061"/>
                  </a:cubicBezTo>
                  <a:cubicBezTo>
                    <a:pt x="10863" y="15061"/>
                    <a:pt x="11401" y="15162"/>
                    <a:pt x="11847" y="15407"/>
                  </a:cubicBezTo>
                  <a:cubicBezTo>
                    <a:pt x="13823" y="16487"/>
                    <a:pt x="15490" y="17238"/>
                    <a:pt x="16911" y="17238"/>
                  </a:cubicBezTo>
                  <a:cubicBezTo>
                    <a:pt x="17323" y="17238"/>
                    <a:pt x="17714" y="17175"/>
                    <a:pt x="18086" y="17038"/>
                  </a:cubicBezTo>
                  <a:cubicBezTo>
                    <a:pt x="19741" y="16431"/>
                    <a:pt x="12645" y="3513"/>
                    <a:pt x="12645" y="3513"/>
                  </a:cubicBezTo>
                  <a:lnTo>
                    <a:pt x="3430" y="1"/>
                  </a:ln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0"/>
            <p:cNvSpPr/>
            <p:nvPr/>
          </p:nvSpPr>
          <p:spPr>
            <a:xfrm>
              <a:off x="819254" y="2741509"/>
              <a:ext cx="670627" cy="1011869"/>
            </a:xfrm>
            <a:custGeom>
              <a:avLst/>
              <a:gdLst/>
              <a:ahLst/>
              <a:cxnLst/>
              <a:rect l="l" t="t" r="r" b="b"/>
              <a:pathLst>
                <a:path w="22111" h="33362" extrusionOk="0">
                  <a:moveTo>
                    <a:pt x="15527" y="0"/>
                  </a:moveTo>
                  <a:cubicBezTo>
                    <a:pt x="8419" y="9382"/>
                    <a:pt x="10812" y="12787"/>
                    <a:pt x="9276" y="16490"/>
                  </a:cubicBezTo>
                  <a:cubicBezTo>
                    <a:pt x="7728" y="20205"/>
                    <a:pt x="1" y="32302"/>
                    <a:pt x="1" y="32302"/>
                  </a:cubicBezTo>
                  <a:lnTo>
                    <a:pt x="1358" y="33361"/>
                  </a:lnTo>
                  <a:cubicBezTo>
                    <a:pt x="14324" y="22205"/>
                    <a:pt x="14836" y="15121"/>
                    <a:pt x="14836" y="15121"/>
                  </a:cubicBezTo>
                  <a:cubicBezTo>
                    <a:pt x="19730" y="9156"/>
                    <a:pt x="22111" y="4501"/>
                    <a:pt x="22111" y="4501"/>
                  </a:cubicBezTo>
                  <a:lnTo>
                    <a:pt x="15527"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0"/>
            <p:cNvSpPr/>
            <p:nvPr/>
          </p:nvSpPr>
          <p:spPr>
            <a:xfrm>
              <a:off x="1149335" y="2628105"/>
              <a:ext cx="262536" cy="415673"/>
            </a:xfrm>
            <a:custGeom>
              <a:avLst/>
              <a:gdLst/>
              <a:ahLst/>
              <a:cxnLst/>
              <a:rect l="l" t="t" r="r" b="b"/>
              <a:pathLst>
                <a:path w="8656" h="13705" extrusionOk="0">
                  <a:moveTo>
                    <a:pt x="3667" y="0"/>
                  </a:moveTo>
                  <a:cubicBezTo>
                    <a:pt x="1619" y="3918"/>
                    <a:pt x="941" y="8930"/>
                    <a:pt x="941" y="8930"/>
                  </a:cubicBezTo>
                  <a:lnTo>
                    <a:pt x="0" y="11276"/>
                  </a:lnTo>
                  <a:cubicBezTo>
                    <a:pt x="0" y="11276"/>
                    <a:pt x="3310" y="13050"/>
                    <a:pt x="7120" y="13705"/>
                  </a:cubicBezTo>
                  <a:lnTo>
                    <a:pt x="8656" y="9656"/>
                  </a:lnTo>
                  <a:lnTo>
                    <a:pt x="3667" y="0"/>
                  </a:lnTo>
                  <a:close/>
                </a:path>
              </a:pathLst>
            </a:cu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0"/>
            <p:cNvSpPr/>
            <p:nvPr/>
          </p:nvSpPr>
          <p:spPr>
            <a:xfrm>
              <a:off x="1342537" y="2866803"/>
              <a:ext cx="388224" cy="1077231"/>
            </a:xfrm>
            <a:custGeom>
              <a:avLst/>
              <a:gdLst/>
              <a:ahLst/>
              <a:cxnLst/>
              <a:rect l="l" t="t" r="r" b="b"/>
              <a:pathLst>
                <a:path w="12800" h="35517" extrusionOk="0">
                  <a:moveTo>
                    <a:pt x="7965" y="0"/>
                  </a:moveTo>
                  <a:lnTo>
                    <a:pt x="0" y="548"/>
                  </a:lnTo>
                  <a:cubicBezTo>
                    <a:pt x="214" y="12312"/>
                    <a:pt x="4203" y="13502"/>
                    <a:pt x="5286" y="17372"/>
                  </a:cubicBezTo>
                  <a:cubicBezTo>
                    <a:pt x="6370" y="21241"/>
                    <a:pt x="7775" y="35517"/>
                    <a:pt x="7775" y="35517"/>
                  </a:cubicBezTo>
                  <a:lnTo>
                    <a:pt x="9501" y="35517"/>
                  </a:lnTo>
                  <a:cubicBezTo>
                    <a:pt x="12799" y="18729"/>
                    <a:pt x="8811" y="12847"/>
                    <a:pt x="8811" y="12847"/>
                  </a:cubicBezTo>
                  <a:cubicBezTo>
                    <a:pt x="8977" y="5132"/>
                    <a:pt x="7965" y="0"/>
                    <a:pt x="7965"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0"/>
            <p:cNvSpPr/>
            <p:nvPr/>
          </p:nvSpPr>
          <p:spPr>
            <a:xfrm>
              <a:off x="1237080" y="2628105"/>
              <a:ext cx="398324" cy="417523"/>
            </a:xfrm>
            <a:custGeom>
              <a:avLst/>
              <a:gdLst/>
              <a:ahLst/>
              <a:cxnLst/>
              <a:rect l="l" t="t" r="r" b="b"/>
              <a:pathLst>
                <a:path w="13133" h="13766" extrusionOk="0">
                  <a:moveTo>
                    <a:pt x="774" y="0"/>
                  </a:moveTo>
                  <a:lnTo>
                    <a:pt x="774" y="0"/>
                  </a:lnTo>
                  <a:cubicBezTo>
                    <a:pt x="0" y="2489"/>
                    <a:pt x="691" y="4882"/>
                    <a:pt x="1453" y="6525"/>
                  </a:cubicBezTo>
                  <a:cubicBezTo>
                    <a:pt x="1524" y="6656"/>
                    <a:pt x="1584" y="6799"/>
                    <a:pt x="1655" y="6930"/>
                  </a:cubicBezTo>
                  <a:cubicBezTo>
                    <a:pt x="2227" y="8037"/>
                    <a:pt x="2775" y="8716"/>
                    <a:pt x="2775" y="8716"/>
                  </a:cubicBezTo>
                  <a:lnTo>
                    <a:pt x="3370" y="12883"/>
                  </a:lnTo>
                  <a:lnTo>
                    <a:pt x="3394" y="13050"/>
                  </a:lnTo>
                  <a:lnTo>
                    <a:pt x="3477" y="13693"/>
                  </a:lnTo>
                  <a:cubicBezTo>
                    <a:pt x="4566" y="13745"/>
                    <a:pt x="5565" y="13766"/>
                    <a:pt x="6469" y="13766"/>
                  </a:cubicBezTo>
                  <a:cubicBezTo>
                    <a:pt x="10322" y="13766"/>
                    <a:pt x="12454" y="13383"/>
                    <a:pt x="12454" y="13383"/>
                  </a:cubicBezTo>
                  <a:lnTo>
                    <a:pt x="12419" y="12776"/>
                  </a:lnTo>
                  <a:lnTo>
                    <a:pt x="12407" y="12609"/>
                  </a:lnTo>
                  <a:lnTo>
                    <a:pt x="12359" y="11597"/>
                  </a:lnTo>
                  <a:cubicBezTo>
                    <a:pt x="13133" y="4311"/>
                    <a:pt x="8763" y="370"/>
                    <a:pt x="8763" y="370"/>
                  </a:cubicBezTo>
                  <a:lnTo>
                    <a:pt x="7894" y="334"/>
                  </a:lnTo>
                  <a:lnTo>
                    <a:pt x="7692" y="322"/>
                  </a:lnTo>
                  <a:lnTo>
                    <a:pt x="6358" y="262"/>
                  </a:lnTo>
                  <a:lnTo>
                    <a:pt x="6192" y="250"/>
                  </a:lnTo>
                  <a:lnTo>
                    <a:pt x="2144" y="72"/>
                  </a:lnTo>
                  <a:lnTo>
                    <a:pt x="1977" y="60"/>
                  </a:lnTo>
                  <a:lnTo>
                    <a:pt x="774" y="0"/>
                  </a:lnTo>
                  <a:close/>
                </a:path>
              </a:pathLst>
            </a:cu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0"/>
            <p:cNvSpPr/>
            <p:nvPr/>
          </p:nvSpPr>
          <p:spPr>
            <a:xfrm>
              <a:off x="1272475" y="2627378"/>
              <a:ext cx="30360" cy="210551"/>
            </a:xfrm>
            <a:custGeom>
              <a:avLst/>
              <a:gdLst/>
              <a:ahLst/>
              <a:cxnLst/>
              <a:rect l="l" t="t" r="r" b="b"/>
              <a:pathLst>
                <a:path w="1001" h="6942" extrusionOk="0">
                  <a:moveTo>
                    <a:pt x="846" y="1"/>
                  </a:moveTo>
                  <a:cubicBezTo>
                    <a:pt x="846" y="1"/>
                    <a:pt x="834" y="24"/>
                    <a:pt x="810" y="84"/>
                  </a:cubicBezTo>
                  <a:cubicBezTo>
                    <a:pt x="667" y="536"/>
                    <a:pt x="0" y="2846"/>
                    <a:pt x="286" y="6549"/>
                  </a:cubicBezTo>
                  <a:cubicBezTo>
                    <a:pt x="357" y="6680"/>
                    <a:pt x="417" y="6823"/>
                    <a:pt x="488" y="6942"/>
                  </a:cubicBezTo>
                  <a:cubicBezTo>
                    <a:pt x="107" y="2906"/>
                    <a:pt x="869" y="429"/>
                    <a:pt x="977" y="96"/>
                  </a:cubicBezTo>
                  <a:cubicBezTo>
                    <a:pt x="988" y="72"/>
                    <a:pt x="988" y="60"/>
                    <a:pt x="1000" y="48"/>
                  </a:cubicBezTo>
                  <a:lnTo>
                    <a:pt x="846" y="1"/>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0"/>
            <p:cNvSpPr/>
            <p:nvPr/>
          </p:nvSpPr>
          <p:spPr>
            <a:xfrm>
              <a:off x="1339262" y="2629895"/>
              <a:ext cx="274487" cy="397262"/>
            </a:xfrm>
            <a:custGeom>
              <a:avLst/>
              <a:gdLst/>
              <a:ahLst/>
              <a:cxnLst/>
              <a:rect l="l" t="t" r="r" b="b"/>
              <a:pathLst>
                <a:path w="9050" h="13098" extrusionOk="0">
                  <a:moveTo>
                    <a:pt x="4323" y="1"/>
                  </a:moveTo>
                  <a:lnTo>
                    <a:pt x="4204" y="108"/>
                  </a:lnTo>
                  <a:cubicBezTo>
                    <a:pt x="4204" y="108"/>
                    <a:pt x="4251" y="168"/>
                    <a:pt x="4323" y="263"/>
                  </a:cubicBezTo>
                  <a:cubicBezTo>
                    <a:pt x="4561" y="584"/>
                    <a:pt x="5132" y="1382"/>
                    <a:pt x="5728" y="2549"/>
                  </a:cubicBezTo>
                  <a:cubicBezTo>
                    <a:pt x="3739" y="2132"/>
                    <a:pt x="3144" y="692"/>
                    <a:pt x="2989" y="203"/>
                  </a:cubicBezTo>
                  <a:cubicBezTo>
                    <a:pt x="2966" y="108"/>
                    <a:pt x="2954" y="49"/>
                    <a:pt x="2954" y="49"/>
                  </a:cubicBezTo>
                  <a:lnTo>
                    <a:pt x="2787" y="72"/>
                  </a:lnTo>
                  <a:cubicBezTo>
                    <a:pt x="2787" y="72"/>
                    <a:pt x="2799" y="120"/>
                    <a:pt x="2823" y="191"/>
                  </a:cubicBezTo>
                  <a:cubicBezTo>
                    <a:pt x="2954" y="668"/>
                    <a:pt x="3573" y="2323"/>
                    <a:pt x="5823" y="2739"/>
                  </a:cubicBezTo>
                  <a:cubicBezTo>
                    <a:pt x="6704" y="4525"/>
                    <a:pt x="7621" y="7133"/>
                    <a:pt x="7585" y="10169"/>
                  </a:cubicBezTo>
                  <a:lnTo>
                    <a:pt x="7752" y="12776"/>
                  </a:lnTo>
                  <a:cubicBezTo>
                    <a:pt x="6675" y="12890"/>
                    <a:pt x="5345" y="12928"/>
                    <a:pt x="4065" y="12928"/>
                  </a:cubicBezTo>
                  <a:cubicBezTo>
                    <a:pt x="2400" y="12928"/>
                    <a:pt x="822" y="12864"/>
                    <a:pt x="1" y="12824"/>
                  </a:cubicBezTo>
                  <a:lnTo>
                    <a:pt x="1" y="12824"/>
                  </a:lnTo>
                  <a:lnTo>
                    <a:pt x="25" y="12991"/>
                  </a:lnTo>
                  <a:cubicBezTo>
                    <a:pt x="858" y="13026"/>
                    <a:pt x="2430" y="13098"/>
                    <a:pt x="4097" y="13098"/>
                  </a:cubicBezTo>
                  <a:cubicBezTo>
                    <a:pt x="5954" y="13098"/>
                    <a:pt x="7895" y="13014"/>
                    <a:pt x="9050" y="12717"/>
                  </a:cubicBezTo>
                  <a:lnTo>
                    <a:pt x="9038" y="12550"/>
                  </a:lnTo>
                  <a:cubicBezTo>
                    <a:pt x="8728" y="12633"/>
                    <a:pt x="8335" y="12705"/>
                    <a:pt x="7907" y="12753"/>
                  </a:cubicBezTo>
                  <a:lnTo>
                    <a:pt x="7752" y="10157"/>
                  </a:lnTo>
                  <a:cubicBezTo>
                    <a:pt x="7811" y="5133"/>
                    <a:pt x="5275" y="1299"/>
                    <a:pt x="4525" y="275"/>
                  </a:cubicBezTo>
                  <a:cubicBezTo>
                    <a:pt x="4406" y="108"/>
                    <a:pt x="4335" y="13"/>
                    <a:pt x="4323"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0"/>
            <p:cNvSpPr/>
            <p:nvPr/>
          </p:nvSpPr>
          <p:spPr>
            <a:xfrm>
              <a:off x="1000172" y="2092629"/>
              <a:ext cx="362595" cy="212492"/>
            </a:xfrm>
            <a:custGeom>
              <a:avLst/>
              <a:gdLst/>
              <a:ahLst/>
              <a:cxnLst/>
              <a:rect l="l" t="t" r="r" b="b"/>
              <a:pathLst>
                <a:path w="11955" h="7006" extrusionOk="0">
                  <a:moveTo>
                    <a:pt x="11431" y="1"/>
                  </a:moveTo>
                  <a:cubicBezTo>
                    <a:pt x="9085" y="1"/>
                    <a:pt x="1382" y="3023"/>
                    <a:pt x="1382" y="3023"/>
                  </a:cubicBezTo>
                  <a:cubicBezTo>
                    <a:pt x="1382" y="3023"/>
                    <a:pt x="1" y="5475"/>
                    <a:pt x="858" y="6428"/>
                  </a:cubicBezTo>
                  <a:cubicBezTo>
                    <a:pt x="1231" y="6847"/>
                    <a:pt x="2015" y="7005"/>
                    <a:pt x="2860" y="7005"/>
                  </a:cubicBezTo>
                  <a:cubicBezTo>
                    <a:pt x="3959" y="7005"/>
                    <a:pt x="5160" y="6738"/>
                    <a:pt x="5692" y="6428"/>
                  </a:cubicBezTo>
                  <a:cubicBezTo>
                    <a:pt x="6621" y="5892"/>
                    <a:pt x="9085" y="5487"/>
                    <a:pt x="9085" y="5487"/>
                  </a:cubicBezTo>
                  <a:lnTo>
                    <a:pt x="11955" y="94"/>
                  </a:lnTo>
                  <a:cubicBezTo>
                    <a:pt x="11840" y="30"/>
                    <a:pt x="11661" y="1"/>
                    <a:pt x="11431"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0"/>
            <p:cNvSpPr/>
            <p:nvPr/>
          </p:nvSpPr>
          <p:spPr>
            <a:xfrm>
              <a:off x="1350818" y="1828516"/>
              <a:ext cx="361867" cy="701806"/>
            </a:xfrm>
            <a:custGeom>
              <a:avLst/>
              <a:gdLst/>
              <a:ahLst/>
              <a:cxnLst/>
              <a:rect l="l" t="t" r="r" b="b"/>
              <a:pathLst>
                <a:path w="11931" h="23139" extrusionOk="0">
                  <a:moveTo>
                    <a:pt x="5726" y="0"/>
                  </a:moveTo>
                  <a:cubicBezTo>
                    <a:pt x="4534" y="0"/>
                    <a:pt x="3231" y="512"/>
                    <a:pt x="2346" y="2182"/>
                  </a:cubicBezTo>
                  <a:cubicBezTo>
                    <a:pt x="429" y="5789"/>
                    <a:pt x="1" y="16422"/>
                    <a:pt x="1001" y="19232"/>
                  </a:cubicBezTo>
                  <a:cubicBezTo>
                    <a:pt x="1800" y="21504"/>
                    <a:pt x="4998" y="23138"/>
                    <a:pt x="7389" y="23138"/>
                  </a:cubicBezTo>
                  <a:cubicBezTo>
                    <a:pt x="7954" y="23138"/>
                    <a:pt x="8474" y="23047"/>
                    <a:pt x="8907" y="22851"/>
                  </a:cubicBezTo>
                  <a:cubicBezTo>
                    <a:pt x="11169" y="21827"/>
                    <a:pt x="11276" y="16969"/>
                    <a:pt x="10550" y="14398"/>
                  </a:cubicBezTo>
                  <a:cubicBezTo>
                    <a:pt x="9835" y="11826"/>
                    <a:pt x="11931" y="6230"/>
                    <a:pt x="11228" y="4015"/>
                  </a:cubicBezTo>
                  <a:cubicBezTo>
                    <a:pt x="10526" y="1801"/>
                    <a:pt x="8609" y="1063"/>
                    <a:pt x="8609" y="1063"/>
                  </a:cubicBezTo>
                  <a:cubicBezTo>
                    <a:pt x="8359" y="697"/>
                    <a:pt x="7118" y="0"/>
                    <a:pt x="5726"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0"/>
            <p:cNvSpPr/>
            <p:nvPr/>
          </p:nvSpPr>
          <p:spPr>
            <a:xfrm>
              <a:off x="1405897" y="2120715"/>
              <a:ext cx="193778" cy="174458"/>
            </a:xfrm>
            <a:custGeom>
              <a:avLst/>
              <a:gdLst/>
              <a:ahLst/>
              <a:cxnLst/>
              <a:rect l="l" t="t" r="r" b="b"/>
              <a:pathLst>
                <a:path w="6389" h="5752" extrusionOk="0">
                  <a:moveTo>
                    <a:pt x="1842" y="0"/>
                  </a:moveTo>
                  <a:cubicBezTo>
                    <a:pt x="953" y="0"/>
                    <a:pt x="205" y="263"/>
                    <a:pt x="137" y="799"/>
                  </a:cubicBezTo>
                  <a:cubicBezTo>
                    <a:pt x="1" y="1882"/>
                    <a:pt x="3272" y="5751"/>
                    <a:pt x="4772" y="5751"/>
                  </a:cubicBezTo>
                  <a:cubicBezTo>
                    <a:pt x="4838" y="5751"/>
                    <a:pt x="4901" y="5744"/>
                    <a:pt x="4960" y="5728"/>
                  </a:cubicBezTo>
                  <a:cubicBezTo>
                    <a:pt x="6364" y="5359"/>
                    <a:pt x="6388" y="537"/>
                    <a:pt x="6388" y="537"/>
                  </a:cubicBezTo>
                  <a:lnTo>
                    <a:pt x="6388" y="537"/>
                  </a:lnTo>
                  <a:cubicBezTo>
                    <a:pt x="6388" y="537"/>
                    <a:pt x="5597" y="1132"/>
                    <a:pt x="5012" y="1132"/>
                  </a:cubicBezTo>
                  <a:cubicBezTo>
                    <a:pt x="4848" y="1132"/>
                    <a:pt x="4700" y="1086"/>
                    <a:pt x="4590" y="966"/>
                  </a:cubicBezTo>
                  <a:cubicBezTo>
                    <a:pt x="3995" y="326"/>
                    <a:pt x="2831" y="0"/>
                    <a:pt x="1842"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0"/>
            <p:cNvSpPr/>
            <p:nvPr/>
          </p:nvSpPr>
          <p:spPr>
            <a:xfrm>
              <a:off x="1181455" y="2113527"/>
              <a:ext cx="529077" cy="539783"/>
            </a:xfrm>
            <a:custGeom>
              <a:avLst/>
              <a:gdLst/>
              <a:ahLst/>
              <a:cxnLst/>
              <a:rect l="l" t="t" r="r" b="b"/>
              <a:pathLst>
                <a:path w="17444" h="17797" extrusionOk="0">
                  <a:moveTo>
                    <a:pt x="6585" y="0"/>
                  </a:moveTo>
                  <a:cubicBezTo>
                    <a:pt x="1" y="4620"/>
                    <a:pt x="2334" y="11704"/>
                    <a:pt x="2334" y="11704"/>
                  </a:cubicBezTo>
                  <a:lnTo>
                    <a:pt x="2608" y="16966"/>
                  </a:lnTo>
                  <a:cubicBezTo>
                    <a:pt x="4059" y="17603"/>
                    <a:pt x="5602" y="17796"/>
                    <a:pt x="6940" y="17796"/>
                  </a:cubicBezTo>
                  <a:cubicBezTo>
                    <a:pt x="9007" y="17796"/>
                    <a:pt x="10585" y="17336"/>
                    <a:pt x="10585" y="17336"/>
                  </a:cubicBezTo>
                  <a:cubicBezTo>
                    <a:pt x="10847" y="15073"/>
                    <a:pt x="12121" y="12716"/>
                    <a:pt x="12729" y="11859"/>
                  </a:cubicBezTo>
                  <a:cubicBezTo>
                    <a:pt x="14360" y="9573"/>
                    <a:pt x="17443" y="5167"/>
                    <a:pt x="15538" y="2774"/>
                  </a:cubicBezTo>
                  <a:cubicBezTo>
                    <a:pt x="14950" y="2035"/>
                    <a:pt x="14345" y="1893"/>
                    <a:pt x="13616" y="1893"/>
                  </a:cubicBezTo>
                  <a:cubicBezTo>
                    <a:pt x="13158" y="1893"/>
                    <a:pt x="12650" y="1949"/>
                    <a:pt x="12067" y="1949"/>
                  </a:cubicBezTo>
                  <a:cubicBezTo>
                    <a:pt x="11589" y="1949"/>
                    <a:pt x="11061" y="1911"/>
                    <a:pt x="10466" y="1774"/>
                  </a:cubicBezTo>
                  <a:cubicBezTo>
                    <a:pt x="8002" y="1203"/>
                    <a:pt x="6585" y="0"/>
                    <a:pt x="6585" y="0"/>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0"/>
            <p:cNvSpPr/>
            <p:nvPr/>
          </p:nvSpPr>
          <p:spPr>
            <a:xfrm>
              <a:off x="1515509" y="2115741"/>
              <a:ext cx="154926" cy="152712"/>
            </a:xfrm>
            <a:custGeom>
              <a:avLst/>
              <a:gdLst/>
              <a:ahLst/>
              <a:cxnLst/>
              <a:rect l="l" t="t" r="r" b="b"/>
              <a:pathLst>
                <a:path w="5108" h="5035" extrusionOk="0">
                  <a:moveTo>
                    <a:pt x="2859" y="0"/>
                  </a:moveTo>
                  <a:cubicBezTo>
                    <a:pt x="2731" y="0"/>
                    <a:pt x="2616" y="22"/>
                    <a:pt x="2524" y="70"/>
                  </a:cubicBezTo>
                  <a:cubicBezTo>
                    <a:pt x="1953" y="368"/>
                    <a:pt x="0" y="5035"/>
                    <a:pt x="0" y="5035"/>
                  </a:cubicBezTo>
                  <a:cubicBezTo>
                    <a:pt x="1662" y="3192"/>
                    <a:pt x="2879" y="2738"/>
                    <a:pt x="3674" y="2738"/>
                  </a:cubicBezTo>
                  <a:cubicBezTo>
                    <a:pt x="4447" y="2738"/>
                    <a:pt x="4822" y="3166"/>
                    <a:pt x="4822" y="3166"/>
                  </a:cubicBezTo>
                  <a:cubicBezTo>
                    <a:pt x="4822" y="3166"/>
                    <a:pt x="5108" y="1773"/>
                    <a:pt x="4822" y="1130"/>
                  </a:cubicBezTo>
                  <a:cubicBezTo>
                    <a:pt x="4582" y="590"/>
                    <a:pt x="3529" y="0"/>
                    <a:pt x="2859" y="0"/>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0"/>
            <p:cNvSpPr/>
            <p:nvPr/>
          </p:nvSpPr>
          <p:spPr>
            <a:xfrm>
              <a:off x="1479022" y="2155776"/>
              <a:ext cx="321073" cy="782180"/>
            </a:xfrm>
            <a:custGeom>
              <a:avLst/>
              <a:gdLst/>
              <a:ahLst/>
              <a:cxnLst/>
              <a:rect l="l" t="t" r="r" b="b"/>
              <a:pathLst>
                <a:path w="10586" h="25789" extrusionOk="0">
                  <a:moveTo>
                    <a:pt x="3834" y="0"/>
                  </a:moveTo>
                  <a:cubicBezTo>
                    <a:pt x="3834" y="0"/>
                    <a:pt x="215" y="3048"/>
                    <a:pt x="96" y="8584"/>
                  </a:cubicBezTo>
                  <a:cubicBezTo>
                    <a:pt x="1" y="13228"/>
                    <a:pt x="5251" y="22146"/>
                    <a:pt x="6978" y="24944"/>
                  </a:cubicBezTo>
                  <a:cubicBezTo>
                    <a:pt x="7001" y="24991"/>
                    <a:pt x="7037" y="25039"/>
                    <a:pt x="7061" y="25087"/>
                  </a:cubicBezTo>
                  <a:cubicBezTo>
                    <a:pt x="7347" y="25539"/>
                    <a:pt x="7502" y="25789"/>
                    <a:pt x="7502" y="25789"/>
                  </a:cubicBezTo>
                  <a:cubicBezTo>
                    <a:pt x="7502" y="25789"/>
                    <a:pt x="9692" y="25265"/>
                    <a:pt x="10585" y="23443"/>
                  </a:cubicBezTo>
                  <a:cubicBezTo>
                    <a:pt x="10585" y="23443"/>
                    <a:pt x="10478" y="23193"/>
                    <a:pt x="10311" y="22812"/>
                  </a:cubicBezTo>
                  <a:cubicBezTo>
                    <a:pt x="10288" y="22753"/>
                    <a:pt x="10264" y="22693"/>
                    <a:pt x="10228" y="22622"/>
                  </a:cubicBezTo>
                  <a:cubicBezTo>
                    <a:pt x="9847" y="21705"/>
                    <a:pt x="9216" y="20241"/>
                    <a:pt x="8847" y="19383"/>
                  </a:cubicBezTo>
                  <a:cubicBezTo>
                    <a:pt x="8275" y="18062"/>
                    <a:pt x="5227" y="13823"/>
                    <a:pt x="5227" y="13823"/>
                  </a:cubicBezTo>
                  <a:cubicBezTo>
                    <a:pt x="5227" y="13823"/>
                    <a:pt x="5739" y="13252"/>
                    <a:pt x="5227" y="12966"/>
                  </a:cubicBezTo>
                  <a:cubicBezTo>
                    <a:pt x="4704" y="12680"/>
                    <a:pt x="5739" y="11680"/>
                    <a:pt x="6311" y="7894"/>
                  </a:cubicBezTo>
                  <a:cubicBezTo>
                    <a:pt x="6870" y="4096"/>
                    <a:pt x="6251" y="941"/>
                    <a:pt x="6251" y="941"/>
                  </a:cubicBezTo>
                  <a:cubicBezTo>
                    <a:pt x="6251" y="941"/>
                    <a:pt x="5680" y="441"/>
                    <a:pt x="3834"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0"/>
            <p:cNvSpPr/>
            <p:nvPr/>
          </p:nvSpPr>
          <p:spPr>
            <a:xfrm>
              <a:off x="1573288" y="2184287"/>
              <a:ext cx="321771" cy="557223"/>
            </a:xfrm>
            <a:custGeom>
              <a:avLst/>
              <a:gdLst/>
              <a:ahLst/>
              <a:cxnLst/>
              <a:rect l="l" t="t" r="r" b="b"/>
              <a:pathLst>
                <a:path w="10609" h="18372" extrusionOk="0">
                  <a:moveTo>
                    <a:pt x="2179" y="1"/>
                  </a:moveTo>
                  <a:cubicBezTo>
                    <a:pt x="2179" y="1"/>
                    <a:pt x="0" y="1620"/>
                    <a:pt x="1274" y="4085"/>
                  </a:cubicBezTo>
                  <a:lnTo>
                    <a:pt x="7322" y="10347"/>
                  </a:lnTo>
                  <a:cubicBezTo>
                    <a:pt x="4001" y="13883"/>
                    <a:pt x="3667" y="15336"/>
                    <a:pt x="1274" y="16967"/>
                  </a:cubicBezTo>
                  <a:lnTo>
                    <a:pt x="2179" y="18372"/>
                  </a:lnTo>
                  <a:cubicBezTo>
                    <a:pt x="2179" y="18372"/>
                    <a:pt x="10585" y="11919"/>
                    <a:pt x="10597" y="10347"/>
                  </a:cubicBezTo>
                  <a:cubicBezTo>
                    <a:pt x="10609" y="9680"/>
                    <a:pt x="5465" y="1537"/>
                    <a:pt x="2179"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0"/>
            <p:cNvSpPr/>
            <p:nvPr/>
          </p:nvSpPr>
          <p:spPr>
            <a:xfrm>
              <a:off x="1498282" y="2698774"/>
              <a:ext cx="159991" cy="89807"/>
            </a:xfrm>
            <a:custGeom>
              <a:avLst/>
              <a:gdLst/>
              <a:ahLst/>
              <a:cxnLst/>
              <a:rect l="l" t="t" r="r" b="b"/>
              <a:pathLst>
                <a:path w="5275" h="2961" extrusionOk="0">
                  <a:moveTo>
                    <a:pt x="3673" y="1"/>
                  </a:moveTo>
                  <a:cubicBezTo>
                    <a:pt x="3653" y="1"/>
                    <a:pt x="3635" y="2"/>
                    <a:pt x="3616" y="4"/>
                  </a:cubicBezTo>
                  <a:cubicBezTo>
                    <a:pt x="3616" y="4"/>
                    <a:pt x="2461" y="135"/>
                    <a:pt x="1735" y="314"/>
                  </a:cubicBezTo>
                  <a:cubicBezTo>
                    <a:pt x="1009" y="492"/>
                    <a:pt x="44" y="683"/>
                    <a:pt x="9" y="826"/>
                  </a:cubicBezTo>
                  <a:cubicBezTo>
                    <a:pt x="1" y="877"/>
                    <a:pt x="177" y="894"/>
                    <a:pt x="415" y="894"/>
                  </a:cubicBezTo>
                  <a:cubicBezTo>
                    <a:pt x="891" y="894"/>
                    <a:pt x="1616" y="826"/>
                    <a:pt x="1616" y="826"/>
                  </a:cubicBezTo>
                  <a:lnTo>
                    <a:pt x="1616" y="826"/>
                  </a:lnTo>
                  <a:cubicBezTo>
                    <a:pt x="1616" y="826"/>
                    <a:pt x="282" y="1373"/>
                    <a:pt x="247" y="1588"/>
                  </a:cubicBezTo>
                  <a:cubicBezTo>
                    <a:pt x="241" y="1636"/>
                    <a:pt x="325" y="1655"/>
                    <a:pt x="457" y="1655"/>
                  </a:cubicBezTo>
                  <a:cubicBezTo>
                    <a:pt x="912" y="1655"/>
                    <a:pt x="1949" y="1433"/>
                    <a:pt x="1949" y="1433"/>
                  </a:cubicBezTo>
                  <a:lnTo>
                    <a:pt x="1949" y="1433"/>
                  </a:lnTo>
                  <a:cubicBezTo>
                    <a:pt x="1949" y="1433"/>
                    <a:pt x="854" y="2100"/>
                    <a:pt x="913" y="2278"/>
                  </a:cubicBezTo>
                  <a:cubicBezTo>
                    <a:pt x="923" y="2308"/>
                    <a:pt x="968" y="2320"/>
                    <a:pt x="1036" y="2320"/>
                  </a:cubicBezTo>
                  <a:cubicBezTo>
                    <a:pt x="1380" y="2320"/>
                    <a:pt x="2318" y="2004"/>
                    <a:pt x="2318" y="2004"/>
                  </a:cubicBezTo>
                  <a:lnTo>
                    <a:pt x="2318" y="2004"/>
                  </a:lnTo>
                  <a:cubicBezTo>
                    <a:pt x="2318" y="2004"/>
                    <a:pt x="2068" y="2647"/>
                    <a:pt x="1806" y="2945"/>
                  </a:cubicBezTo>
                  <a:cubicBezTo>
                    <a:pt x="1806" y="2945"/>
                    <a:pt x="1835" y="2960"/>
                    <a:pt x="1891" y="2960"/>
                  </a:cubicBezTo>
                  <a:cubicBezTo>
                    <a:pt x="2007" y="2960"/>
                    <a:pt x="2241" y="2896"/>
                    <a:pt x="2592" y="2504"/>
                  </a:cubicBezTo>
                  <a:cubicBezTo>
                    <a:pt x="3128" y="1921"/>
                    <a:pt x="3961" y="2100"/>
                    <a:pt x="4628" y="1588"/>
                  </a:cubicBezTo>
                  <a:cubicBezTo>
                    <a:pt x="5275" y="1080"/>
                    <a:pt x="4287" y="1"/>
                    <a:pt x="3673"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0"/>
            <p:cNvSpPr/>
            <p:nvPr/>
          </p:nvSpPr>
          <p:spPr>
            <a:xfrm>
              <a:off x="1119703" y="2095450"/>
              <a:ext cx="300843" cy="663408"/>
            </a:xfrm>
            <a:custGeom>
              <a:avLst/>
              <a:gdLst/>
              <a:ahLst/>
              <a:cxnLst/>
              <a:rect l="l" t="t" r="r" b="b"/>
              <a:pathLst>
                <a:path w="9919" h="21873" extrusionOk="0">
                  <a:moveTo>
                    <a:pt x="8014" y="1"/>
                  </a:moveTo>
                  <a:cubicBezTo>
                    <a:pt x="7014" y="191"/>
                    <a:pt x="3239" y="7192"/>
                    <a:pt x="3513" y="8811"/>
                  </a:cubicBezTo>
                  <a:cubicBezTo>
                    <a:pt x="3787" y="10443"/>
                    <a:pt x="2382" y="10050"/>
                    <a:pt x="2108" y="10264"/>
                  </a:cubicBezTo>
                  <a:cubicBezTo>
                    <a:pt x="1834" y="10478"/>
                    <a:pt x="1" y="14479"/>
                    <a:pt x="441" y="16098"/>
                  </a:cubicBezTo>
                  <a:cubicBezTo>
                    <a:pt x="870" y="17717"/>
                    <a:pt x="1834" y="21873"/>
                    <a:pt x="1834" y="21873"/>
                  </a:cubicBezTo>
                  <a:cubicBezTo>
                    <a:pt x="1834" y="21873"/>
                    <a:pt x="1299" y="15015"/>
                    <a:pt x="2073" y="13764"/>
                  </a:cubicBezTo>
                  <a:cubicBezTo>
                    <a:pt x="2846" y="12502"/>
                    <a:pt x="6156" y="7621"/>
                    <a:pt x="7204" y="5037"/>
                  </a:cubicBezTo>
                  <a:cubicBezTo>
                    <a:pt x="8252" y="2442"/>
                    <a:pt x="9919" y="1370"/>
                    <a:pt x="9919" y="1370"/>
                  </a:cubicBezTo>
                  <a:cubicBezTo>
                    <a:pt x="9621" y="298"/>
                    <a:pt x="8014" y="1"/>
                    <a:pt x="8014"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0"/>
            <p:cNvSpPr/>
            <p:nvPr/>
          </p:nvSpPr>
          <p:spPr>
            <a:xfrm>
              <a:off x="1066625" y="2058174"/>
              <a:ext cx="202968" cy="236301"/>
            </a:xfrm>
            <a:custGeom>
              <a:avLst/>
              <a:gdLst/>
              <a:ahLst/>
              <a:cxnLst/>
              <a:rect l="l" t="t" r="r" b="b"/>
              <a:pathLst>
                <a:path w="6692" h="7791" extrusionOk="0">
                  <a:moveTo>
                    <a:pt x="4204" y="1"/>
                  </a:moveTo>
                  <a:cubicBezTo>
                    <a:pt x="2836" y="1"/>
                    <a:pt x="3215" y="1396"/>
                    <a:pt x="3215" y="1396"/>
                  </a:cubicBezTo>
                  <a:cubicBezTo>
                    <a:pt x="3215" y="1396"/>
                    <a:pt x="3203" y="1420"/>
                    <a:pt x="3192" y="1444"/>
                  </a:cubicBezTo>
                  <a:cubicBezTo>
                    <a:pt x="3168" y="1468"/>
                    <a:pt x="3144" y="1527"/>
                    <a:pt x="3108" y="1587"/>
                  </a:cubicBezTo>
                  <a:cubicBezTo>
                    <a:pt x="2549" y="2575"/>
                    <a:pt x="1" y="7135"/>
                    <a:pt x="584" y="7683"/>
                  </a:cubicBezTo>
                  <a:cubicBezTo>
                    <a:pt x="655" y="7754"/>
                    <a:pt x="775" y="7790"/>
                    <a:pt x="906" y="7790"/>
                  </a:cubicBezTo>
                  <a:cubicBezTo>
                    <a:pt x="916" y="7790"/>
                    <a:pt x="927" y="7791"/>
                    <a:pt x="939" y="7791"/>
                  </a:cubicBezTo>
                  <a:cubicBezTo>
                    <a:pt x="1930" y="7791"/>
                    <a:pt x="4061" y="6240"/>
                    <a:pt x="4073" y="6064"/>
                  </a:cubicBezTo>
                  <a:cubicBezTo>
                    <a:pt x="4084" y="5861"/>
                    <a:pt x="5358" y="4087"/>
                    <a:pt x="5358" y="4087"/>
                  </a:cubicBezTo>
                  <a:cubicBezTo>
                    <a:pt x="5358" y="4087"/>
                    <a:pt x="6061" y="3647"/>
                    <a:pt x="6430" y="3111"/>
                  </a:cubicBezTo>
                  <a:cubicBezTo>
                    <a:pt x="6466" y="3063"/>
                    <a:pt x="6501" y="3004"/>
                    <a:pt x="6537" y="2944"/>
                  </a:cubicBezTo>
                  <a:cubicBezTo>
                    <a:pt x="6632" y="2754"/>
                    <a:pt x="6692" y="2563"/>
                    <a:pt x="6656" y="2361"/>
                  </a:cubicBezTo>
                  <a:cubicBezTo>
                    <a:pt x="6490" y="1539"/>
                    <a:pt x="6180" y="301"/>
                    <a:pt x="4632" y="39"/>
                  </a:cubicBezTo>
                  <a:cubicBezTo>
                    <a:pt x="4473" y="13"/>
                    <a:pt x="4331" y="1"/>
                    <a:pt x="4204"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0"/>
            <p:cNvSpPr/>
            <p:nvPr/>
          </p:nvSpPr>
          <p:spPr>
            <a:xfrm>
              <a:off x="1010303" y="2020353"/>
              <a:ext cx="322499" cy="270786"/>
            </a:xfrm>
            <a:custGeom>
              <a:avLst/>
              <a:gdLst/>
              <a:ahLst/>
              <a:cxnLst/>
              <a:rect l="l" t="t" r="r" b="b"/>
              <a:pathLst>
                <a:path w="10633" h="8928" extrusionOk="0">
                  <a:moveTo>
                    <a:pt x="10037" y="0"/>
                  </a:moveTo>
                  <a:cubicBezTo>
                    <a:pt x="7668" y="977"/>
                    <a:pt x="3155" y="4239"/>
                    <a:pt x="1870" y="5918"/>
                  </a:cubicBezTo>
                  <a:cubicBezTo>
                    <a:pt x="1608" y="6275"/>
                    <a:pt x="0" y="8156"/>
                    <a:pt x="1274" y="8728"/>
                  </a:cubicBezTo>
                  <a:cubicBezTo>
                    <a:pt x="1568" y="8862"/>
                    <a:pt x="1866" y="8928"/>
                    <a:pt x="2163" y="8928"/>
                  </a:cubicBezTo>
                  <a:cubicBezTo>
                    <a:pt x="3154" y="8928"/>
                    <a:pt x="4141" y="8198"/>
                    <a:pt x="4965" y="6870"/>
                  </a:cubicBezTo>
                  <a:cubicBezTo>
                    <a:pt x="6049" y="5144"/>
                    <a:pt x="10633" y="1108"/>
                    <a:pt x="10633" y="1108"/>
                  </a:cubicBezTo>
                  <a:lnTo>
                    <a:pt x="10037" y="0"/>
                  </a:ln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0"/>
            <p:cNvSpPr/>
            <p:nvPr/>
          </p:nvSpPr>
          <p:spPr>
            <a:xfrm>
              <a:off x="1015337" y="2056324"/>
              <a:ext cx="235846" cy="246947"/>
            </a:xfrm>
            <a:custGeom>
              <a:avLst/>
              <a:gdLst/>
              <a:ahLst/>
              <a:cxnLst/>
              <a:rect l="l" t="t" r="r" b="b"/>
              <a:pathLst>
                <a:path w="7776" h="8142" extrusionOk="0">
                  <a:moveTo>
                    <a:pt x="5844" y="1"/>
                  </a:moveTo>
                  <a:cubicBezTo>
                    <a:pt x="5314" y="1"/>
                    <a:pt x="4823" y="303"/>
                    <a:pt x="4823" y="303"/>
                  </a:cubicBezTo>
                  <a:lnTo>
                    <a:pt x="4597" y="1196"/>
                  </a:lnTo>
                  <a:lnTo>
                    <a:pt x="4585" y="1196"/>
                  </a:lnTo>
                  <a:cubicBezTo>
                    <a:pt x="4573" y="1207"/>
                    <a:pt x="4525" y="1231"/>
                    <a:pt x="4442" y="1279"/>
                  </a:cubicBezTo>
                  <a:cubicBezTo>
                    <a:pt x="3823" y="1636"/>
                    <a:pt x="1418" y="3089"/>
                    <a:pt x="882" y="4220"/>
                  </a:cubicBezTo>
                  <a:cubicBezTo>
                    <a:pt x="251" y="5506"/>
                    <a:pt x="1" y="7422"/>
                    <a:pt x="1108" y="8054"/>
                  </a:cubicBezTo>
                  <a:cubicBezTo>
                    <a:pt x="1216" y="8114"/>
                    <a:pt x="1350" y="8141"/>
                    <a:pt x="1503" y="8141"/>
                  </a:cubicBezTo>
                  <a:cubicBezTo>
                    <a:pt x="1806" y="8141"/>
                    <a:pt x="2185" y="8033"/>
                    <a:pt x="2597" y="7851"/>
                  </a:cubicBezTo>
                  <a:cubicBezTo>
                    <a:pt x="4121" y="7196"/>
                    <a:pt x="6061" y="5613"/>
                    <a:pt x="6037" y="5256"/>
                  </a:cubicBezTo>
                  <a:cubicBezTo>
                    <a:pt x="6002" y="4767"/>
                    <a:pt x="7014" y="3541"/>
                    <a:pt x="7014" y="3541"/>
                  </a:cubicBezTo>
                  <a:lnTo>
                    <a:pt x="7407" y="3089"/>
                  </a:lnTo>
                  <a:lnTo>
                    <a:pt x="7538" y="2946"/>
                  </a:lnTo>
                  <a:lnTo>
                    <a:pt x="7776" y="2660"/>
                  </a:lnTo>
                  <a:cubicBezTo>
                    <a:pt x="7371" y="2648"/>
                    <a:pt x="5347" y="1303"/>
                    <a:pt x="5109" y="731"/>
                  </a:cubicBezTo>
                  <a:cubicBezTo>
                    <a:pt x="4859" y="172"/>
                    <a:pt x="6323" y="100"/>
                    <a:pt x="6323" y="100"/>
                  </a:cubicBezTo>
                  <a:cubicBezTo>
                    <a:pt x="6168" y="28"/>
                    <a:pt x="6005" y="1"/>
                    <a:pt x="5844" y="1"/>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0"/>
            <p:cNvSpPr/>
            <p:nvPr/>
          </p:nvSpPr>
          <p:spPr>
            <a:xfrm>
              <a:off x="1304231" y="1887629"/>
              <a:ext cx="107308" cy="166330"/>
            </a:xfrm>
            <a:custGeom>
              <a:avLst/>
              <a:gdLst/>
              <a:ahLst/>
              <a:cxnLst/>
              <a:rect l="l" t="t" r="r" b="b"/>
              <a:pathLst>
                <a:path w="3538" h="5484" extrusionOk="0">
                  <a:moveTo>
                    <a:pt x="1653" y="1"/>
                  </a:moveTo>
                  <a:cubicBezTo>
                    <a:pt x="1552" y="1"/>
                    <a:pt x="1803" y="439"/>
                    <a:pt x="1573" y="1983"/>
                  </a:cubicBezTo>
                  <a:cubicBezTo>
                    <a:pt x="1573" y="1983"/>
                    <a:pt x="1454" y="721"/>
                    <a:pt x="1120" y="507"/>
                  </a:cubicBezTo>
                  <a:cubicBezTo>
                    <a:pt x="1064" y="469"/>
                    <a:pt x="1022" y="452"/>
                    <a:pt x="991" y="452"/>
                  </a:cubicBezTo>
                  <a:cubicBezTo>
                    <a:pt x="864" y="452"/>
                    <a:pt x="920" y="737"/>
                    <a:pt x="930" y="1090"/>
                  </a:cubicBezTo>
                  <a:cubicBezTo>
                    <a:pt x="942" y="1150"/>
                    <a:pt x="942" y="1209"/>
                    <a:pt x="942" y="1269"/>
                  </a:cubicBezTo>
                  <a:cubicBezTo>
                    <a:pt x="942" y="1269"/>
                    <a:pt x="900" y="1218"/>
                    <a:pt x="849" y="1218"/>
                  </a:cubicBezTo>
                  <a:cubicBezTo>
                    <a:pt x="783" y="1218"/>
                    <a:pt x="701" y="1300"/>
                    <a:pt x="668" y="1674"/>
                  </a:cubicBezTo>
                  <a:cubicBezTo>
                    <a:pt x="620" y="2328"/>
                    <a:pt x="370" y="3721"/>
                    <a:pt x="1" y="4531"/>
                  </a:cubicBezTo>
                  <a:cubicBezTo>
                    <a:pt x="1" y="4531"/>
                    <a:pt x="108" y="5484"/>
                    <a:pt x="942" y="5484"/>
                  </a:cubicBezTo>
                  <a:cubicBezTo>
                    <a:pt x="2287" y="5484"/>
                    <a:pt x="2073" y="4150"/>
                    <a:pt x="3537" y="3555"/>
                  </a:cubicBezTo>
                  <a:cubicBezTo>
                    <a:pt x="3537" y="3555"/>
                    <a:pt x="3533" y="3390"/>
                    <a:pt x="3265" y="3390"/>
                  </a:cubicBezTo>
                  <a:cubicBezTo>
                    <a:pt x="3095" y="3390"/>
                    <a:pt x="2819" y="3456"/>
                    <a:pt x="2370" y="3674"/>
                  </a:cubicBezTo>
                  <a:cubicBezTo>
                    <a:pt x="2370" y="3674"/>
                    <a:pt x="2394" y="3579"/>
                    <a:pt x="2418" y="3412"/>
                  </a:cubicBezTo>
                  <a:cubicBezTo>
                    <a:pt x="2573" y="2697"/>
                    <a:pt x="2942" y="745"/>
                    <a:pt x="2692" y="495"/>
                  </a:cubicBezTo>
                  <a:cubicBezTo>
                    <a:pt x="2655" y="460"/>
                    <a:pt x="2626" y="443"/>
                    <a:pt x="2602" y="443"/>
                  </a:cubicBezTo>
                  <a:cubicBezTo>
                    <a:pt x="2460" y="443"/>
                    <a:pt x="2487" y="1018"/>
                    <a:pt x="2192" y="1924"/>
                  </a:cubicBezTo>
                  <a:cubicBezTo>
                    <a:pt x="2192" y="1876"/>
                    <a:pt x="2192" y="257"/>
                    <a:pt x="1751" y="42"/>
                  </a:cubicBezTo>
                  <a:cubicBezTo>
                    <a:pt x="1702" y="16"/>
                    <a:pt x="1671" y="1"/>
                    <a:pt x="1653"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0"/>
            <p:cNvSpPr/>
            <p:nvPr/>
          </p:nvSpPr>
          <p:spPr>
            <a:xfrm>
              <a:off x="1362737" y="2086958"/>
              <a:ext cx="182405" cy="113252"/>
            </a:xfrm>
            <a:custGeom>
              <a:avLst/>
              <a:gdLst/>
              <a:ahLst/>
              <a:cxnLst/>
              <a:rect l="l" t="t" r="r" b="b"/>
              <a:pathLst>
                <a:path w="6014" h="3734" extrusionOk="0">
                  <a:moveTo>
                    <a:pt x="2751" y="1"/>
                  </a:moveTo>
                  <a:cubicBezTo>
                    <a:pt x="2058" y="1"/>
                    <a:pt x="1481" y="119"/>
                    <a:pt x="1310" y="447"/>
                  </a:cubicBezTo>
                  <a:cubicBezTo>
                    <a:pt x="1001" y="1043"/>
                    <a:pt x="1" y="3734"/>
                    <a:pt x="1" y="3734"/>
                  </a:cubicBezTo>
                  <a:cubicBezTo>
                    <a:pt x="1093" y="2045"/>
                    <a:pt x="2561" y="1615"/>
                    <a:pt x="3773" y="1615"/>
                  </a:cubicBezTo>
                  <a:cubicBezTo>
                    <a:pt x="5031" y="1615"/>
                    <a:pt x="6013" y="2079"/>
                    <a:pt x="6013" y="2079"/>
                  </a:cubicBezTo>
                  <a:cubicBezTo>
                    <a:pt x="6013" y="2079"/>
                    <a:pt x="5751" y="412"/>
                    <a:pt x="4513" y="186"/>
                  </a:cubicBezTo>
                  <a:cubicBezTo>
                    <a:pt x="3953" y="79"/>
                    <a:pt x="3314" y="1"/>
                    <a:pt x="2751" y="1"/>
                  </a:cubicBezTo>
                  <a:close/>
                </a:path>
              </a:pathLst>
            </a:custGeom>
            <a:solidFill>
              <a:srgbClr val="004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0"/>
            <p:cNvSpPr/>
            <p:nvPr/>
          </p:nvSpPr>
          <p:spPr>
            <a:xfrm>
              <a:off x="1441474" y="1995452"/>
              <a:ext cx="114860" cy="199784"/>
            </a:xfrm>
            <a:custGeom>
              <a:avLst/>
              <a:gdLst/>
              <a:ahLst/>
              <a:cxnLst/>
              <a:rect l="l" t="t" r="r" b="b"/>
              <a:pathLst>
                <a:path w="3787" h="6587" extrusionOk="0">
                  <a:moveTo>
                    <a:pt x="867" y="1"/>
                  </a:moveTo>
                  <a:cubicBezTo>
                    <a:pt x="526" y="1"/>
                    <a:pt x="318" y="190"/>
                    <a:pt x="381" y="702"/>
                  </a:cubicBezTo>
                  <a:cubicBezTo>
                    <a:pt x="739" y="3607"/>
                    <a:pt x="0" y="5762"/>
                    <a:pt x="0" y="5762"/>
                  </a:cubicBezTo>
                  <a:cubicBezTo>
                    <a:pt x="265" y="6392"/>
                    <a:pt x="712" y="6586"/>
                    <a:pt x="1162" y="6586"/>
                  </a:cubicBezTo>
                  <a:cubicBezTo>
                    <a:pt x="1886" y="6586"/>
                    <a:pt x="2620" y="6084"/>
                    <a:pt x="2620" y="6084"/>
                  </a:cubicBezTo>
                  <a:cubicBezTo>
                    <a:pt x="2608" y="3655"/>
                    <a:pt x="3787" y="1464"/>
                    <a:pt x="3787" y="1464"/>
                  </a:cubicBezTo>
                  <a:cubicBezTo>
                    <a:pt x="3787" y="1464"/>
                    <a:pt x="1814" y="1"/>
                    <a:pt x="867" y="1"/>
                  </a:cubicBezTo>
                  <a:close/>
                </a:path>
              </a:pathLst>
            </a:custGeom>
            <a:solidFill>
              <a:srgbClr val="BE3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p:nvPr/>
          </p:nvSpPr>
          <p:spPr>
            <a:xfrm>
              <a:off x="1392066" y="1926664"/>
              <a:ext cx="49438" cy="64815"/>
            </a:xfrm>
            <a:custGeom>
              <a:avLst/>
              <a:gdLst/>
              <a:ahLst/>
              <a:cxnLst/>
              <a:rect l="l" t="t" r="r" b="b"/>
              <a:pathLst>
                <a:path w="1630" h="2137" extrusionOk="0">
                  <a:moveTo>
                    <a:pt x="1087" y="1"/>
                  </a:moveTo>
                  <a:cubicBezTo>
                    <a:pt x="962" y="1"/>
                    <a:pt x="817" y="86"/>
                    <a:pt x="653" y="315"/>
                  </a:cubicBezTo>
                  <a:cubicBezTo>
                    <a:pt x="0" y="1235"/>
                    <a:pt x="531" y="2137"/>
                    <a:pt x="930" y="2137"/>
                  </a:cubicBezTo>
                  <a:cubicBezTo>
                    <a:pt x="975" y="2137"/>
                    <a:pt x="1018" y="2125"/>
                    <a:pt x="1058" y="2101"/>
                  </a:cubicBezTo>
                  <a:cubicBezTo>
                    <a:pt x="1439" y="1863"/>
                    <a:pt x="1629" y="684"/>
                    <a:pt x="1629" y="684"/>
                  </a:cubicBezTo>
                  <a:cubicBezTo>
                    <a:pt x="1629" y="684"/>
                    <a:pt x="1441" y="1"/>
                    <a:pt x="1087"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0"/>
            <p:cNvSpPr/>
            <p:nvPr/>
          </p:nvSpPr>
          <p:spPr>
            <a:xfrm>
              <a:off x="1584116" y="2043859"/>
              <a:ext cx="60387" cy="48831"/>
            </a:xfrm>
            <a:custGeom>
              <a:avLst/>
              <a:gdLst/>
              <a:ahLst/>
              <a:cxnLst/>
              <a:rect l="l" t="t" r="r" b="b"/>
              <a:pathLst>
                <a:path w="1991" h="1610" extrusionOk="0">
                  <a:moveTo>
                    <a:pt x="1340" y="0"/>
                  </a:moveTo>
                  <a:cubicBezTo>
                    <a:pt x="1119" y="0"/>
                    <a:pt x="905" y="59"/>
                    <a:pt x="905" y="59"/>
                  </a:cubicBezTo>
                  <a:cubicBezTo>
                    <a:pt x="905" y="59"/>
                    <a:pt x="0" y="833"/>
                    <a:pt x="0" y="1285"/>
                  </a:cubicBezTo>
                  <a:cubicBezTo>
                    <a:pt x="0" y="1477"/>
                    <a:pt x="223" y="1609"/>
                    <a:pt x="518" y="1609"/>
                  </a:cubicBezTo>
                  <a:cubicBezTo>
                    <a:pt x="918" y="1609"/>
                    <a:pt x="1451" y="1366"/>
                    <a:pt x="1739" y="702"/>
                  </a:cubicBezTo>
                  <a:cubicBezTo>
                    <a:pt x="1991" y="120"/>
                    <a:pt x="1657" y="0"/>
                    <a:pt x="1340" y="0"/>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0"/>
            <p:cNvSpPr/>
            <p:nvPr/>
          </p:nvSpPr>
          <p:spPr>
            <a:xfrm>
              <a:off x="1392370" y="1868551"/>
              <a:ext cx="265448" cy="261141"/>
            </a:xfrm>
            <a:custGeom>
              <a:avLst/>
              <a:gdLst/>
              <a:ahLst/>
              <a:cxnLst/>
              <a:rect l="l" t="t" r="r" b="b"/>
              <a:pathLst>
                <a:path w="8752" h="8610" extrusionOk="0">
                  <a:moveTo>
                    <a:pt x="4624" y="1"/>
                  </a:moveTo>
                  <a:cubicBezTo>
                    <a:pt x="3525" y="1"/>
                    <a:pt x="2635" y="665"/>
                    <a:pt x="1965" y="1850"/>
                  </a:cubicBezTo>
                  <a:cubicBezTo>
                    <a:pt x="0" y="5351"/>
                    <a:pt x="345" y="7077"/>
                    <a:pt x="2131" y="8089"/>
                  </a:cubicBezTo>
                  <a:cubicBezTo>
                    <a:pt x="2710" y="8414"/>
                    <a:pt x="3269" y="8610"/>
                    <a:pt x="3829" y="8610"/>
                  </a:cubicBezTo>
                  <a:cubicBezTo>
                    <a:pt x="5054" y="8610"/>
                    <a:pt x="6284" y="7671"/>
                    <a:pt x="7739" y="5089"/>
                  </a:cubicBezTo>
                  <a:cubicBezTo>
                    <a:pt x="8751" y="3291"/>
                    <a:pt x="8537" y="1707"/>
                    <a:pt x="6537" y="576"/>
                  </a:cubicBezTo>
                  <a:cubicBezTo>
                    <a:pt x="5842" y="186"/>
                    <a:pt x="5204" y="1"/>
                    <a:pt x="4624"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0"/>
            <p:cNvSpPr/>
            <p:nvPr/>
          </p:nvSpPr>
          <p:spPr>
            <a:xfrm>
              <a:off x="1415633" y="1839829"/>
              <a:ext cx="255894" cy="220984"/>
            </a:xfrm>
            <a:custGeom>
              <a:avLst/>
              <a:gdLst/>
              <a:ahLst/>
              <a:cxnLst/>
              <a:rect l="l" t="t" r="r" b="b"/>
              <a:pathLst>
                <a:path w="8437" h="7286" extrusionOk="0">
                  <a:moveTo>
                    <a:pt x="4671" y="1"/>
                  </a:moveTo>
                  <a:cubicBezTo>
                    <a:pt x="2268" y="1"/>
                    <a:pt x="0" y="3225"/>
                    <a:pt x="852" y="3547"/>
                  </a:cubicBezTo>
                  <a:cubicBezTo>
                    <a:pt x="989" y="3600"/>
                    <a:pt x="1145" y="3624"/>
                    <a:pt x="1314" y="3624"/>
                  </a:cubicBezTo>
                  <a:cubicBezTo>
                    <a:pt x="2369" y="3624"/>
                    <a:pt x="3951" y="2700"/>
                    <a:pt x="4710" y="2095"/>
                  </a:cubicBezTo>
                  <a:cubicBezTo>
                    <a:pt x="4965" y="1891"/>
                    <a:pt x="5199" y="1818"/>
                    <a:pt x="5403" y="1818"/>
                  </a:cubicBezTo>
                  <a:cubicBezTo>
                    <a:pt x="5912" y="1818"/>
                    <a:pt x="6234" y="2273"/>
                    <a:pt x="6234" y="2273"/>
                  </a:cubicBezTo>
                  <a:cubicBezTo>
                    <a:pt x="6234" y="2273"/>
                    <a:pt x="7294" y="2607"/>
                    <a:pt x="6913" y="3797"/>
                  </a:cubicBezTo>
                  <a:cubicBezTo>
                    <a:pt x="6544" y="4988"/>
                    <a:pt x="6460" y="6786"/>
                    <a:pt x="6460" y="6786"/>
                  </a:cubicBezTo>
                  <a:cubicBezTo>
                    <a:pt x="6460" y="6786"/>
                    <a:pt x="6233" y="7286"/>
                    <a:pt x="6387" y="7286"/>
                  </a:cubicBezTo>
                  <a:cubicBezTo>
                    <a:pt x="6469" y="7286"/>
                    <a:pt x="6661" y="7142"/>
                    <a:pt x="7055" y="6702"/>
                  </a:cubicBezTo>
                  <a:cubicBezTo>
                    <a:pt x="8187" y="5428"/>
                    <a:pt x="8437" y="1452"/>
                    <a:pt x="5722" y="225"/>
                  </a:cubicBezTo>
                  <a:cubicBezTo>
                    <a:pt x="5375" y="69"/>
                    <a:pt x="5022" y="1"/>
                    <a:pt x="4671" y="1"/>
                  </a:cubicBez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0"/>
            <p:cNvSpPr/>
            <p:nvPr/>
          </p:nvSpPr>
          <p:spPr>
            <a:xfrm>
              <a:off x="1566221" y="2182831"/>
              <a:ext cx="347612" cy="547487"/>
            </a:xfrm>
            <a:custGeom>
              <a:avLst/>
              <a:gdLst/>
              <a:ahLst/>
              <a:cxnLst/>
              <a:rect l="l" t="t" r="r" b="b"/>
              <a:pathLst>
                <a:path w="11461" h="18051" extrusionOk="0">
                  <a:moveTo>
                    <a:pt x="2860" y="0"/>
                  </a:moveTo>
                  <a:cubicBezTo>
                    <a:pt x="1896" y="0"/>
                    <a:pt x="0" y="489"/>
                    <a:pt x="959" y="4561"/>
                  </a:cubicBezTo>
                  <a:cubicBezTo>
                    <a:pt x="959" y="4561"/>
                    <a:pt x="1614" y="6121"/>
                    <a:pt x="2888" y="6514"/>
                  </a:cubicBezTo>
                  <a:cubicBezTo>
                    <a:pt x="4174" y="6895"/>
                    <a:pt x="6389" y="10145"/>
                    <a:pt x="6389" y="10145"/>
                  </a:cubicBezTo>
                  <a:cubicBezTo>
                    <a:pt x="6389" y="10145"/>
                    <a:pt x="5984" y="10217"/>
                    <a:pt x="5972" y="10550"/>
                  </a:cubicBezTo>
                  <a:cubicBezTo>
                    <a:pt x="5948" y="10860"/>
                    <a:pt x="3603" y="14967"/>
                    <a:pt x="2400" y="15979"/>
                  </a:cubicBezTo>
                  <a:cubicBezTo>
                    <a:pt x="2352" y="16015"/>
                    <a:pt x="2317" y="16051"/>
                    <a:pt x="2269" y="16074"/>
                  </a:cubicBezTo>
                  <a:cubicBezTo>
                    <a:pt x="2198" y="16134"/>
                    <a:pt x="2126" y="16170"/>
                    <a:pt x="2067" y="16182"/>
                  </a:cubicBezTo>
                  <a:cubicBezTo>
                    <a:pt x="1043" y="16503"/>
                    <a:pt x="4222" y="17979"/>
                    <a:pt x="5365" y="18051"/>
                  </a:cubicBezTo>
                  <a:cubicBezTo>
                    <a:pt x="5365" y="18051"/>
                    <a:pt x="5639" y="17718"/>
                    <a:pt x="6008" y="17420"/>
                  </a:cubicBezTo>
                  <a:cubicBezTo>
                    <a:pt x="6067" y="17360"/>
                    <a:pt x="6139" y="17313"/>
                    <a:pt x="6210" y="17265"/>
                  </a:cubicBezTo>
                  <a:cubicBezTo>
                    <a:pt x="6365" y="17158"/>
                    <a:pt x="6543" y="17063"/>
                    <a:pt x="6710" y="17015"/>
                  </a:cubicBezTo>
                  <a:cubicBezTo>
                    <a:pt x="7353" y="16836"/>
                    <a:pt x="11246" y="11717"/>
                    <a:pt x="11354" y="10145"/>
                  </a:cubicBezTo>
                  <a:cubicBezTo>
                    <a:pt x="11461" y="8574"/>
                    <a:pt x="6091" y="1668"/>
                    <a:pt x="3376" y="49"/>
                  </a:cubicBezTo>
                  <a:cubicBezTo>
                    <a:pt x="3376" y="49"/>
                    <a:pt x="3165" y="0"/>
                    <a:pt x="2860" y="0"/>
                  </a:cubicBezTo>
                  <a:close/>
                </a:path>
              </a:pathLst>
            </a:custGeom>
            <a:solidFill>
              <a:srgbClr val="006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0"/>
            <p:cNvSpPr/>
            <p:nvPr/>
          </p:nvSpPr>
          <p:spPr>
            <a:xfrm>
              <a:off x="631481" y="3655838"/>
              <a:ext cx="266540" cy="213826"/>
            </a:xfrm>
            <a:custGeom>
              <a:avLst/>
              <a:gdLst/>
              <a:ahLst/>
              <a:cxnLst/>
              <a:rect l="l" t="t" r="r" b="b"/>
              <a:pathLst>
                <a:path w="8788" h="7050" extrusionOk="0">
                  <a:moveTo>
                    <a:pt x="6716" y="1"/>
                  </a:moveTo>
                  <a:cubicBezTo>
                    <a:pt x="6537" y="620"/>
                    <a:pt x="6192" y="977"/>
                    <a:pt x="5763" y="1155"/>
                  </a:cubicBezTo>
                  <a:cubicBezTo>
                    <a:pt x="5585" y="1227"/>
                    <a:pt x="5406" y="1263"/>
                    <a:pt x="5204" y="1286"/>
                  </a:cubicBezTo>
                  <a:cubicBezTo>
                    <a:pt x="5102" y="1298"/>
                    <a:pt x="4995" y="1304"/>
                    <a:pt x="4885" y="1304"/>
                  </a:cubicBezTo>
                  <a:cubicBezTo>
                    <a:pt x="4775" y="1304"/>
                    <a:pt x="4662" y="1298"/>
                    <a:pt x="4549" y="1286"/>
                  </a:cubicBezTo>
                  <a:cubicBezTo>
                    <a:pt x="4370" y="1275"/>
                    <a:pt x="4192" y="1251"/>
                    <a:pt x="4013" y="1215"/>
                  </a:cubicBezTo>
                  <a:cubicBezTo>
                    <a:pt x="2847" y="997"/>
                    <a:pt x="1631" y="450"/>
                    <a:pt x="1068" y="450"/>
                  </a:cubicBezTo>
                  <a:cubicBezTo>
                    <a:pt x="1016" y="450"/>
                    <a:pt x="970" y="455"/>
                    <a:pt x="929" y="465"/>
                  </a:cubicBezTo>
                  <a:cubicBezTo>
                    <a:pt x="24" y="667"/>
                    <a:pt x="1" y="1548"/>
                    <a:pt x="1" y="1548"/>
                  </a:cubicBezTo>
                  <a:cubicBezTo>
                    <a:pt x="1858" y="4644"/>
                    <a:pt x="5966" y="7049"/>
                    <a:pt x="5966" y="7049"/>
                  </a:cubicBezTo>
                  <a:cubicBezTo>
                    <a:pt x="8002" y="5358"/>
                    <a:pt x="7537" y="4680"/>
                    <a:pt x="7954" y="3953"/>
                  </a:cubicBezTo>
                  <a:cubicBezTo>
                    <a:pt x="8383" y="3215"/>
                    <a:pt x="8787" y="2822"/>
                    <a:pt x="8787" y="2822"/>
                  </a:cubicBezTo>
                  <a:cubicBezTo>
                    <a:pt x="8537" y="1794"/>
                    <a:pt x="7974" y="1588"/>
                    <a:pt x="7564" y="1588"/>
                  </a:cubicBezTo>
                  <a:cubicBezTo>
                    <a:pt x="7291" y="1588"/>
                    <a:pt x="7085" y="1679"/>
                    <a:pt x="7085" y="1679"/>
                  </a:cubicBezTo>
                  <a:cubicBezTo>
                    <a:pt x="7811" y="620"/>
                    <a:pt x="6716" y="1"/>
                    <a:pt x="67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0"/>
            <p:cNvSpPr/>
            <p:nvPr/>
          </p:nvSpPr>
          <p:spPr>
            <a:xfrm>
              <a:off x="631481" y="3702576"/>
              <a:ext cx="191049" cy="167088"/>
            </a:xfrm>
            <a:custGeom>
              <a:avLst/>
              <a:gdLst/>
              <a:ahLst/>
              <a:cxnLst/>
              <a:rect l="l" t="t" r="r" b="b"/>
              <a:pathLst>
                <a:path w="6299" h="5509" extrusionOk="0">
                  <a:moveTo>
                    <a:pt x="91" y="1"/>
                  </a:moveTo>
                  <a:cubicBezTo>
                    <a:pt x="33" y="1"/>
                    <a:pt x="1" y="7"/>
                    <a:pt x="1" y="7"/>
                  </a:cubicBezTo>
                  <a:cubicBezTo>
                    <a:pt x="1858" y="3103"/>
                    <a:pt x="5966" y="5508"/>
                    <a:pt x="5966" y="5508"/>
                  </a:cubicBezTo>
                  <a:cubicBezTo>
                    <a:pt x="6299" y="4246"/>
                    <a:pt x="1822" y="1912"/>
                    <a:pt x="1263" y="888"/>
                  </a:cubicBezTo>
                  <a:cubicBezTo>
                    <a:pt x="816" y="88"/>
                    <a:pt x="296" y="1"/>
                    <a:pt x="91"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789288" y="3690869"/>
              <a:ext cx="31452" cy="36002"/>
            </a:xfrm>
            <a:custGeom>
              <a:avLst/>
              <a:gdLst/>
              <a:ahLst/>
              <a:cxnLst/>
              <a:rect l="l" t="t" r="r" b="b"/>
              <a:pathLst>
                <a:path w="1037" h="1187" extrusionOk="0">
                  <a:moveTo>
                    <a:pt x="560" y="0"/>
                  </a:moveTo>
                  <a:cubicBezTo>
                    <a:pt x="382" y="72"/>
                    <a:pt x="203" y="108"/>
                    <a:pt x="1" y="131"/>
                  </a:cubicBezTo>
                  <a:cubicBezTo>
                    <a:pt x="362" y="492"/>
                    <a:pt x="427" y="1187"/>
                    <a:pt x="608" y="1187"/>
                  </a:cubicBezTo>
                  <a:cubicBezTo>
                    <a:pt x="654" y="1187"/>
                    <a:pt x="707" y="1142"/>
                    <a:pt x="775" y="1036"/>
                  </a:cubicBezTo>
                  <a:cubicBezTo>
                    <a:pt x="1036" y="620"/>
                    <a:pt x="751" y="215"/>
                    <a:pt x="56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753195" y="3692688"/>
              <a:ext cx="28541" cy="32605"/>
            </a:xfrm>
            <a:custGeom>
              <a:avLst/>
              <a:gdLst/>
              <a:ahLst/>
              <a:cxnLst/>
              <a:rect l="l" t="t" r="r" b="b"/>
              <a:pathLst>
                <a:path w="941" h="1075" extrusionOk="0">
                  <a:moveTo>
                    <a:pt x="0" y="0"/>
                  </a:moveTo>
                  <a:lnTo>
                    <a:pt x="0" y="0"/>
                  </a:lnTo>
                  <a:cubicBezTo>
                    <a:pt x="171" y="393"/>
                    <a:pt x="283" y="1074"/>
                    <a:pt x="529" y="1074"/>
                  </a:cubicBezTo>
                  <a:cubicBezTo>
                    <a:pt x="574" y="1074"/>
                    <a:pt x="623" y="1052"/>
                    <a:pt x="679" y="1000"/>
                  </a:cubicBezTo>
                  <a:cubicBezTo>
                    <a:pt x="941" y="750"/>
                    <a:pt x="750" y="357"/>
                    <a:pt x="536" y="71"/>
                  </a:cubicBezTo>
                  <a:cubicBezTo>
                    <a:pt x="357" y="60"/>
                    <a:pt x="179" y="36"/>
                    <a:pt x="0"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1480842" y="3880583"/>
              <a:ext cx="200785" cy="184437"/>
            </a:xfrm>
            <a:custGeom>
              <a:avLst/>
              <a:gdLst/>
              <a:ahLst/>
              <a:cxnLst/>
              <a:rect l="l" t="t" r="r" b="b"/>
              <a:pathLst>
                <a:path w="6620" h="6081" extrusionOk="0">
                  <a:moveTo>
                    <a:pt x="3152" y="1"/>
                  </a:moveTo>
                  <a:cubicBezTo>
                    <a:pt x="2672" y="1"/>
                    <a:pt x="2298" y="80"/>
                    <a:pt x="2298" y="80"/>
                  </a:cubicBezTo>
                  <a:cubicBezTo>
                    <a:pt x="2548" y="699"/>
                    <a:pt x="2584" y="1223"/>
                    <a:pt x="2489" y="1663"/>
                  </a:cubicBezTo>
                  <a:cubicBezTo>
                    <a:pt x="2441" y="1877"/>
                    <a:pt x="2358" y="2080"/>
                    <a:pt x="2250" y="2258"/>
                  </a:cubicBezTo>
                  <a:cubicBezTo>
                    <a:pt x="2167" y="2413"/>
                    <a:pt x="2072" y="2556"/>
                    <a:pt x="1953" y="2687"/>
                  </a:cubicBezTo>
                  <a:cubicBezTo>
                    <a:pt x="1822" y="2854"/>
                    <a:pt x="1667" y="2997"/>
                    <a:pt x="1512" y="3139"/>
                  </a:cubicBezTo>
                  <a:cubicBezTo>
                    <a:pt x="953" y="3640"/>
                    <a:pt x="357" y="3997"/>
                    <a:pt x="250" y="4390"/>
                  </a:cubicBezTo>
                  <a:cubicBezTo>
                    <a:pt x="0" y="5271"/>
                    <a:pt x="250" y="6080"/>
                    <a:pt x="250" y="6080"/>
                  </a:cubicBezTo>
                  <a:lnTo>
                    <a:pt x="6060" y="6080"/>
                  </a:lnTo>
                  <a:cubicBezTo>
                    <a:pt x="6620" y="3497"/>
                    <a:pt x="5834" y="3247"/>
                    <a:pt x="5715" y="2413"/>
                  </a:cubicBezTo>
                  <a:cubicBezTo>
                    <a:pt x="5584" y="1580"/>
                    <a:pt x="5679" y="580"/>
                    <a:pt x="5679" y="580"/>
                  </a:cubicBezTo>
                  <a:cubicBezTo>
                    <a:pt x="5522" y="496"/>
                    <a:pt x="5399" y="465"/>
                    <a:pt x="5303" y="465"/>
                  </a:cubicBezTo>
                  <a:cubicBezTo>
                    <a:pt x="5017" y="465"/>
                    <a:pt x="4977" y="746"/>
                    <a:pt x="4977" y="746"/>
                  </a:cubicBezTo>
                  <a:cubicBezTo>
                    <a:pt x="4580" y="134"/>
                    <a:pt x="3776" y="1"/>
                    <a:pt x="3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1549085" y="3928140"/>
              <a:ext cx="72610" cy="33606"/>
            </a:xfrm>
            <a:custGeom>
              <a:avLst/>
              <a:gdLst/>
              <a:ahLst/>
              <a:cxnLst/>
              <a:rect l="l" t="t" r="r" b="b"/>
              <a:pathLst>
                <a:path w="2394" h="1108" extrusionOk="0">
                  <a:moveTo>
                    <a:pt x="780" y="1"/>
                  </a:moveTo>
                  <a:cubicBezTo>
                    <a:pt x="562" y="1"/>
                    <a:pt x="379" y="44"/>
                    <a:pt x="239" y="95"/>
                  </a:cubicBezTo>
                  <a:cubicBezTo>
                    <a:pt x="191" y="309"/>
                    <a:pt x="108" y="512"/>
                    <a:pt x="0" y="690"/>
                  </a:cubicBezTo>
                  <a:cubicBezTo>
                    <a:pt x="230" y="628"/>
                    <a:pt x="443" y="602"/>
                    <a:pt x="639" y="602"/>
                  </a:cubicBezTo>
                  <a:cubicBezTo>
                    <a:pt x="1262" y="602"/>
                    <a:pt x="1703" y="866"/>
                    <a:pt x="1929" y="1048"/>
                  </a:cubicBezTo>
                  <a:cubicBezTo>
                    <a:pt x="1989" y="1083"/>
                    <a:pt x="2048" y="1107"/>
                    <a:pt x="2108" y="1107"/>
                  </a:cubicBezTo>
                  <a:cubicBezTo>
                    <a:pt x="2179" y="1107"/>
                    <a:pt x="2251" y="1071"/>
                    <a:pt x="2298" y="1012"/>
                  </a:cubicBezTo>
                  <a:cubicBezTo>
                    <a:pt x="2394" y="905"/>
                    <a:pt x="2382" y="726"/>
                    <a:pt x="2263" y="631"/>
                  </a:cubicBezTo>
                  <a:cubicBezTo>
                    <a:pt x="1681" y="141"/>
                    <a:pt x="1173" y="1"/>
                    <a:pt x="780" y="1"/>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1526701" y="3960320"/>
              <a:ext cx="79465" cy="33211"/>
            </a:xfrm>
            <a:custGeom>
              <a:avLst/>
              <a:gdLst/>
              <a:ahLst/>
              <a:cxnLst/>
              <a:rect l="l" t="t" r="r" b="b"/>
              <a:pathLst>
                <a:path w="2620" h="1095" extrusionOk="0">
                  <a:moveTo>
                    <a:pt x="971" y="0"/>
                  </a:moveTo>
                  <a:cubicBezTo>
                    <a:pt x="764" y="0"/>
                    <a:pt x="583" y="27"/>
                    <a:pt x="441" y="58"/>
                  </a:cubicBezTo>
                  <a:cubicBezTo>
                    <a:pt x="310" y="225"/>
                    <a:pt x="155" y="368"/>
                    <a:pt x="0" y="510"/>
                  </a:cubicBezTo>
                  <a:cubicBezTo>
                    <a:pt x="110" y="494"/>
                    <a:pt x="221" y="487"/>
                    <a:pt x="330" y="487"/>
                  </a:cubicBezTo>
                  <a:cubicBezTo>
                    <a:pt x="1094" y="487"/>
                    <a:pt x="1812" y="850"/>
                    <a:pt x="2155" y="1058"/>
                  </a:cubicBezTo>
                  <a:cubicBezTo>
                    <a:pt x="2201" y="1083"/>
                    <a:pt x="2249" y="1095"/>
                    <a:pt x="2296" y="1095"/>
                  </a:cubicBezTo>
                  <a:cubicBezTo>
                    <a:pt x="2383" y="1095"/>
                    <a:pt x="2466" y="1053"/>
                    <a:pt x="2512" y="975"/>
                  </a:cubicBezTo>
                  <a:lnTo>
                    <a:pt x="2548" y="915"/>
                  </a:lnTo>
                  <a:cubicBezTo>
                    <a:pt x="2620" y="808"/>
                    <a:pt x="2596" y="653"/>
                    <a:pt x="2489" y="570"/>
                  </a:cubicBezTo>
                  <a:cubicBezTo>
                    <a:pt x="1949" y="119"/>
                    <a:pt x="1403" y="0"/>
                    <a:pt x="971" y="0"/>
                  </a:cubicBezTo>
                  <a:close/>
                </a:path>
              </a:pathLst>
            </a:custGeom>
            <a:solidFill>
              <a:srgbClr val="E1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40"/>
            <p:cNvGrpSpPr/>
            <p:nvPr/>
          </p:nvGrpSpPr>
          <p:grpSpPr>
            <a:xfrm>
              <a:off x="6473050" y="1383350"/>
              <a:ext cx="1758209" cy="2673972"/>
              <a:chOff x="6837636" y="1225555"/>
              <a:chExt cx="1866266" cy="2838008"/>
            </a:xfrm>
          </p:grpSpPr>
          <p:sp>
            <p:nvSpPr>
              <p:cNvPr id="235" name="Google Shape;235;p40"/>
              <p:cNvSpPr/>
              <p:nvPr/>
            </p:nvSpPr>
            <p:spPr>
              <a:xfrm>
                <a:off x="7269171" y="3860595"/>
                <a:ext cx="255682" cy="202968"/>
              </a:xfrm>
              <a:custGeom>
                <a:avLst/>
                <a:gdLst/>
                <a:ahLst/>
                <a:cxnLst/>
                <a:rect l="l" t="t" r="r" b="b"/>
                <a:pathLst>
                  <a:path w="8430" h="6692" extrusionOk="0">
                    <a:moveTo>
                      <a:pt x="4084" y="0"/>
                    </a:moveTo>
                    <a:cubicBezTo>
                      <a:pt x="3798" y="1727"/>
                      <a:pt x="3453" y="2513"/>
                      <a:pt x="3001" y="2941"/>
                    </a:cubicBezTo>
                    <a:cubicBezTo>
                      <a:pt x="2584" y="3334"/>
                      <a:pt x="2072" y="3417"/>
                      <a:pt x="1417" y="3644"/>
                    </a:cubicBezTo>
                    <a:cubicBezTo>
                      <a:pt x="524" y="3953"/>
                      <a:pt x="203" y="4596"/>
                      <a:pt x="108" y="5215"/>
                    </a:cubicBezTo>
                    <a:cubicBezTo>
                      <a:pt x="0" y="5977"/>
                      <a:pt x="239" y="6692"/>
                      <a:pt x="239" y="6692"/>
                    </a:cubicBezTo>
                    <a:lnTo>
                      <a:pt x="7906" y="6692"/>
                    </a:lnTo>
                    <a:cubicBezTo>
                      <a:pt x="8430" y="3644"/>
                      <a:pt x="7585" y="596"/>
                      <a:pt x="7585" y="596"/>
                    </a:cubicBezTo>
                    <a:lnTo>
                      <a:pt x="4084"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8038340" y="3860595"/>
                <a:ext cx="259685" cy="202968"/>
              </a:xfrm>
              <a:custGeom>
                <a:avLst/>
                <a:gdLst/>
                <a:ahLst/>
                <a:cxnLst/>
                <a:rect l="l" t="t" r="r" b="b"/>
                <a:pathLst>
                  <a:path w="8562" h="6692" extrusionOk="0">
                    <a:moveTo>
                      <a:pt x="4358" y="0"/>
                    </a:moveTo>
                    <a:lnTo>
                      <a:pt x="858" y="596"/>
                    </a:lnTo>
                    <a:cubicBezTo>
                      <a:pt x="858" y="596"/>
                      <a:pt x="1" y="3644"/>
                      <a:pt x="536" y="6692"/>
                    </a:cubicBezTo>
                    <a:lnTo>
                      <a:pt x="8204" y="6692"/>
                    </a:lnTo>
                    <a:cubicBezTo>
                      <a:pt x="8204" y="6692"/>
                      <a:pt x="8561" y="5644"/>
                      <a:pt x="8216" y="4751"/>
                    </a:cubicBezTo>
                    <a:cubicBezTo>
                      <a:pt x="8037" y="4299"/>
                      <a:pt x="7692" y="3870"/>
                      <a:pt x="7025" y="3644"/>
                    </a:cubicBezTo>
                    <a:cubicBezTo>
                      <a:pt x="6454" y="3441"/>
                      <a:pt x="5990" y="3358"/>
                      <a:pt x="5597" y="3072"/>
                    </a:cubicBezTo>
                    <a:cubicBezTo>
                      <a:pt x="5061" y="2679"/>
                      <a:pt x="4680" y="1917"/>
                      <a:pt x="435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6837636" y="1225555"/>
                <a:ext cx="224290" cy="190776"/>
              </a:xfrm>
              <a:custGeom>
                <a:avLst/>
                <a:gdLst/>
                <a:ahLst/>
                <a:cxnLst/>
                <a:rect l="l" t="t" r="r" b="b"/>
                <a:pathLst>
                  <a:path w="7395" h="6290" extrusionOk="0">
                    <a:moveTo>
                      <a:pt x="5068" y="1"/>
                    </a:moveTo>
                    <a:cubicBezTo>
                      <a:pt x="4936" y="1"/>
                      <a:pt x="4763" y="52"/>
                      <a:pt x="4727" y="309"/>
                    </a:cubicBezTo>
                    <a:cubicBezTo>
                      <a:pt x="4680" y="750"/>
                      <a:pt x="5013" y="1357"/>
                      <a:pt x="4930" y="1547"/>
                    </a:cubicBezTo>
                    <a:cubicBezTo>
                      <a:pt x="4918" y="1583"/>
                      <a:pt x="4894" y="1619"/>
                      <a:pt x="4870" y="1655"/>
                    </a:cubicBezTo>
                    <a:cubicBezTo>
                      <a:pt x="4787" y="1786"/>
                      <a:pt x="4656" y="1869"/>
                      <a:pt x="4525" y="1881"/>
                    </a:cubicBezTo>
                    <a:lnTo>
                      <a:pt x="4501" y="1881"/>
                    </a:lnTo>
                    <a:cubicBezTo>
                      <a:pt x="4001" y="1869"/>
                      <a:pt x="3132" y="1178"/>
                      <a:pt x="2763" y="845"/>
                    </a:cubicBezTo>
                    <a:cubicBezTo>
                      <a:pt x="2390" y="472"/>
                      <a:pt x="1878" y="22"/>
                      <a:pt x="1582" y="22"/>
                    </a:cubicBezTo>
                    <a:cubicBezTo>
                      <a:pt x="1491" y="22"/>
                      <a:pt x="1421" y="65"/>
                      <a:pt x="1382" y="166"/>
                    </a:cubicBezTo>
                    <a:cubicBezTo>
                      <a:pt x="1215" y="583"/>
                      <a:pt x="1763" y="559"/>
                      <a:pt x="2667" y="1821"/>
                    </a:cubicBezTo>
                    <a:lnTo>
                      <a:pt x="2584" y="1952"/>
                    </a:lnTo>
                    <a:cubicBezTo>
                      <a:pt x="2589" y="1960"/>
                      <a:pt x="2587" y="1964"/>
                      <a:pt x="2578" y="1964"/>
                    </a:cubicBezTo>
                    <a:cubicBezTo>
                      <a:pt x="2482" y="1964"/>
                      <a:pt x="1615" y="1509"/>
                      <a:pt x="917" y="964"/>
                    </a:cubicBezTo>
                    <a:cubicBezTo>
                      <a:pt x="771" y="848"/>
                      <a:pt x="657" y="803"/>
                      <a:pt x="569" y="803"/>
                    </a:cubicBezTo>
                    <a:cubicBezTo>
                      <a:pt x="344" y="803"/>
                      <a:pt x="301" y="1104"/>
                      <a:pt x="370" y="1250"/>
                    </a:cubicBezTo>
                    <a:cubicBezTo>
                      <a:pt x="465" y="1464"/>
                      <a:pt x="1048" y="1809"/>
                      <a:pt x="1429" y="2107"/>
                    </a:cubicBezTo>
                    <a:cubicBezTo>
                      <a:pt x="1679" y="2298"/>
                      <a:pt x="1941" y="2512"/>
                      <a:pt x="2108" y="2631"/>
                    </a:cubicBezTo>
                    <a:lnTo>
                      <a:pt x="2060" y="2833"/>
                    </a:lnTo>
                    <a:cubicBezTo>
                      <a:pt x="1021" y="2607"/>
                      <a:pt x="679" y="2253"/>
                      <a:pt x="445" y="2253"/>
                    </a:cubicBezTo>
                    <a:cubicBezTo>
                      <a:pt x="384" y="2253"/>
                      <a:pt x="331" y="2277"/>
                      <a:pt x="274" y="2333"/>
                    </a:cubicBezTo>
                    <a:cubicBezTo>
                      <a:pt x="0" y="2595"/>
                      <a:pt x="810" y="3155"/>
                      <a:pt x="1227" y="3250"/>
                    </a:cubicBezTo>
                    <a:cubicBezTo>
                      <a:pt x="1405" y="3286"/>
                      <a:pt x="1715" y="3452"/>
                      <a:pt x="2001" y="3619"/>
                    </a:cubicBezTo>
                    <a:cubicBezTo>
                      <a:pt x="1254" y="3602"/>
                      <a:pt x="910" y="3424"/>
                      <a:pt x="713" y="3424"/>
                    </a:cubicBezTo>
                    <a:cubicBezTo>
                      <a:pt x="637" y="3424"/>
                      <a:pt x="583" y="3451"/>
                      <a:pt x="536" y="3524"/>
                    </a:cubicBezTo>
                    <a:cubicBezTo>
                      <a:pt x="358" y="3810"/>
                      <a:pt x="1132" y="4107"/>
                      <a:pt x="1489" y="4119"/>
                    </a:cubicBezTo>
                    <a:cubicBezTo>
                      <a:pt x="1846" y="4119"/>
                      <a:pt x="2882" y="4536"/>
                      <a:pt x="2882" y="4536"/>
                    </a:cubicBezTo>
                    <a:cubicBezTo>
                      <a:pt x="3644" y="5012"/>
                      <a:pt x="4072" y="5262"/>
                      <a:pt x="4584" y="5310"/>
                    </a:cubicBezTo>
                    <a:cubicBezTo>
                      <a:pt x="5084" y="5346"/>
                      <a:pt x="5287" y="6215"/>
                      <a:pt x="5287" y="6215"/>
                    </a:cubicBezTo>
                    <a:cubicBezTo>
                      <a:pt x="5287" y="6215"/>
                      <a:pt x="5625" y="6289"/>
                      <a:pt x="6030" y="6289"/>
                    </a:cubicBezTo>
                    <a:cubicBezTo>
                      <a:pt x="6611" y="6289"/>
                      <a:pt x="7331" y="6136"/>
                      <a:pt x="7394" y="5393"/>
                    </a:cubicBezTo>
                    <a:cubicBezTo>
                      <a:pt x="7394" y="5393"/>
                      <a:pt x="6287" y="3822"/>
                      <a:pt x="6204" y="3607"/>
                    </a:cubicBezTo>
                    <a:cubicBezTo>
                      <a:pt x="6049" y="3191"/>
                      <a:pt x="6335" y="2548"/>
                      <a:pt x="5882" y="1845"/>
                    </a:cubicBezTo>
                    <a:cubicBezTo>
                      <a:pt x="5442" y="1131"/>
                      <a:pt x="5227" y="23"/>
                      <a:pt x="5227" y="23"/>
                    </a:cubicBezTo>
                    <a:cubicBezTo>
                      <a:pt x="5227" y="23"/>
                      <a:pt x="5157" y="1"/>
                      <a:pt x="5068"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8479277" y="1225555"/>
                <a:ext cx="224624" cy="190776"/>
              </a:xfrm>
              <a:custGeom>
                <a:avLst/>
                <a:gdLst/>
                <a:ahLst/>
                <a:cxnLst/>
                <a:rect l="l" t="t" r="r" b="b"/>
                <a:pathLst>
                  <a:path w="7406" h="6290" extrusionOk="0">
                    <a:moveTo>
                      <a:pt x="2337" y="1"/>
                    </a:moveTo>
                    <a:cubicBezTo>
                      <a:pt x="2250" y="1"/>
                      <a:pt x="2179" y="23"/>
                      <a:pt x="2179" y="23"/>
                    </a:cubicBezTo>
                    <a:cubicBezTo>
                      <a:pt x="2179" y="23"/>
                      <a:pt x="1965" y="1131"/>
                      <a:pt x="1512" y="1845"/>
                    </a:cubicBezTo>
                    <a:cubicBezTo>
                      <a:pt x="1072" y="2548"/>
                      <a:pt x="1358" y="3191"/>
                      <a:pt x="1191" y="3607"/>
                    </a:cubicBezTo>
                    <a:cubicBezTo>
                      <a:pt x="1119" y="3822"/>
                      <a:pt x="0" y="5393"/>
                      <a:pt x="0" y="5393"/>
                    </a:cubicBezTo>
                    <a:cubicBezTo>
                      <a:pt x="70" y="6136"/>
                      <a:pt x="789" y="6289"/>
                      <a:pt x="1368" y="6289"/>
                    </a:cubicBezTo>
                    <a:cubicBezTo>
                      <a:pt x="1772" y="6289"/>
                      <a:pt x="2108" y="6215"/>
                      <a:pt x="2108" y="6215"/>
                    </a:cubicBezTo>
                    <a:cubicBezTo>
                      <a:pt x="2108" y="6215"/>
                      <a:pt x="2310" y="5346"/>
                      <a:pt x="2822" y="5310"/>
                    </a:cubicBezTo>
                    <a:cubicBezTo>
                      <a:pt x="3322" y="5262"/>
                      <a:pt x="3751" y="5012"/>
                      <a:pt x="4513" y="4536"/>
                    </a:cubicBezTo>
                    <a:cubicBezTo>
                      <a:pt x="4513" y="4536"/>
                      <a:pt x="5549" y="4119"/>
                      <a:pt x="5906" y="4119"/>
                    </a:cubicBezTo>
                    <a:cubicBezTo>
                      <a:pt x="6275" y="4107"/>
                      <a:pt x="7037" y="3810"/>
                      <a:pt x="6858" y="3524"/>
                    </a:cubicBezTo>
                    <a:cubicBezTo>
                      <a:pt x="6812" y="3451"/>
                      <a:pt x="6759" y="3424"/>
                      <a:pt x="6684" y="3424"/>
                    </a:cubicBezTo>
                    <a:cubicBezTo>
                      <a:pt x="6490" y="3424"/>
                      <a:pt x="6149" y="3602"/>
                      <a:pt x="5394" y="3619"/>
                    </a:cubicBezTo>
                    <a:cubicBezTo>
                      <a:pt x="5691" y="3452"/>
                      <a:pt x="5989" y="3286"/>
                      <a:pt x="6168" y="3250"/>
                    </a:cubicBezTo>
                    <a:cubicBezTo>
                      <a:pt x="6584" y="3155"/>
                      <a:pt x="7406" y="2595"/>
                      <a:pt x="7132" y="2333"/>
                    </a:cubicBezTo>
                    <a:cubicBezTo>
                      <a:pt x="7073" y="2277"/>
                      <a:pt x="7017" y="2253"/>
                      <a:pt x="6955" y="2253"/>
                    </a:cubicBezTo>
                    <a:cubicBezTo>
                      <a:pt x="6716" y="2253"/>
                      <a:pt x="6376" y="2607"/>
                      <a:pt x="5346" y="2833"/>
                    </a:cubicBezTo>
                    <a:lnTo>
                      <a:pt x="5299" y="2631"/>
                    </a:lnTo>
                    <a:cubicBezTo>
                      <a:pt x="5453" y="2512"/>
                      <a:pt x="5715" y="2298"/>
                      <a:pt x="5965" y="2107"/>
                    </a:cubicBezTo>
                    <a:cubicBezTo>
                      <a:pt x="6346" y="1809"/>
                      <a:pt x="6942" y="1464"/>
                      <a:pt x="7025" y="1250"/>
                    </a:cubicBezTo>
                    <a:cubicBezTo>
                      <a:pt x="7094" y="1104"/>
                      <a:pt x="7057" y="803"/>
                      <a:pt x="6830" y="803"/>
                    </a:cubicBezTo>
                    <a:cubicBezTo>
                      <a:pt x="6743" y="803"/>
                      <a:pt x="6627" y="848"/>
                      <a:pt x="6477" y="964"/>
                    </a:cubicBezTo>
                    <a:cubicBezTo>
                      <a:pt x="5780" y="1509"/>
                      <a:pt x="4922" y="1964"/>
                      <a:pt x="4828" y="1964"/>
                    </a:cubicBezTo>
                    <a:cubicBezTo>
                      <a:pt x="4819" y="1964"/>
                      <a:pt x="4817" y="1960"/>
                      <a:pt x="4822" y="1952"/>
                    </a:cubicBezTo>
                    <a:lnTo>
                      <a:pt x="4727" y="1821"/>
                    </a:lnTo>
                    <a:cubicBezTo>
                      <a:pt x="5632" y="559"/>
                      <a:pt x="6180" y="583"/>
                      <a:pt x="6013" y="166"/>
                    </a:cubicBezTo>
                    <a:cubicBezTo>
                      <a:pt x="5976" y="65"/>
                      <a:pt x="5908" y="22"/>
                      <a:pt x="5818" y="22"/>
                    </a:cubicBezTo>
                    <a:cubicBezTo>
                      <a:pt x="5528" y="22"/>
                      <a:pt x="5014" y="472"/>
                      <a:pt x="4632" y="845"/>
                    </a:cubicBezTo>
                    <a:cubicBezTo>
                      <a:pt x="4275" y="1178"/>
                      <a:pt x="3394" y="1869"/>
                      <a:pt x="2905" y="1881"/>
                    </a:cubicBezTo>
                    <a:lnTo>
                      <a:pt x="2870" y="1881"/>
                    </a:lnTo>
                    <a:cubicBezTo>
                      <a:pt x="2739" y="1869"/>
                      <a:pt x="2620" y="1786"/>
                      <a:pt x="2536" y="1655"/>
                    </a:cubicBezTo>
                    <a:lnTo>
                      <a:pt x="2524" y="1655"/>
                    </a:lnTo>
                    <a:cubicBezTo>
                      <a:pt x="2501" y="1619"/>
                      <a:pt x="2489" y="1583"/>
                      <a:pt x="2465" y="1547"/>
                    </a:cubicBezTo>
                    <a:cubicBezTo>
                      <a:pt x="2381" y="1357"/>
                      <a:pt x="2715" y="750"/>
                      <a:pt x="2667" y="309"/>
                    </a:cubicBezTo>
                    <a:cubicBezTo>
                      <a:pt x="2639" y="52"/>
                      <a:pt x="2469" y="1"/>
                      <a:pt x="2337" y="1"/>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7376054" y="2461988"/>
                <a:ext cx="807840" cy="1446165"/>
              </a:xfrm>
              <a:custGeom>
                <a:avLst/>
                <a:gdLst/>
                <a:ahLst/>
                <a:cxnLst/>
                <a:rect l="l" t="t" r="r" b="b"/>
                <a:pathLst>
                  <a:path w="26635" h="47681" extrusionOk="0">
                    <a:moveTo>
                      <a:pt x="5668" y="1"/>
                    </a:moveTo>
                    <a:lnTo>
                      <a:pt x="1846" y="23670"/>
                    </a:lnTo>
                    <a:lnTo>
                      <a:pt x="1" y="46625"/>
                    </a:lnTo>
                    <a:cubicBezTo>
                      <a:pt x="1" y="46625"/>
                      <a:pt x="324" y="47680"/>
                      <a:pt x="2064" y="47680"/>
                    </a:cubicBezTo>
                    <a:cubicBezTo>
                      <a:pt x="2662" y="47680"/>
                      <a:pt x="3428" y="47556"/>
                      <a:pt x="4406" y="47221"/>
                    </a:cubicBezTo>
                    <a:cubicBezTo>
                      <a:pt x="4406" y="47221"/>
                      <a:pt x="7240" y="25920"/>
                      <a:pt x="7680" y="25456"/>
                    </a:cubicBezTo>
                    <a:cubicBezTo>
                      <a:pt x="8121" y="24992"/>
                      <a:pt x="12609" y="11073"/>
                      <a:pt x="12609" y="11073"/>
                    </a:cubicBezTo>
                    <a:lnTo>
                      <a:pt x="14026" y="11073"/>
                    </a:lnTo>
                    <a:cubicBezTo>
                      <a:pt x="14026" y="11073"/>
                      <a:pt x="18527" y="24992"/>
                      <a:pt x="18955" y="25456"/>
                    </a:cubicBezTo>
                    <a:cubicBezTo>
                      <a:pt x="19396" y="25920"/>
                      <a:pt x="22230" y="47221"/>
                      <a:pt x="22230" y="47221"/>
                    </a:cubicBezTo>
                    <a:cubicBezTo>
                      <a:pt x="23207" y="47556"/>
                      <a:pt x="23973" y="47680"/>
                      <a:pt x="24571" y="47680"/>
                    </a:cubicBezTo>
                    <a:cubicBezTo>
                      <a:pt x="26312" y="47680"/>
                      <a:pt x="26635" y="46625"/>
                      <a:pt x="26635" y="46625"/>
                    </a:cubicBezTo>
                    <a:lnTo>
                      <a:pt x="24801" y="23670"/>
                    </a:lnTo>
                    <a:lnTo>
                      <a:pt x="20979" y="1"/>
                    </a:lnTo>
                    <a:lnTo>
                      <a:pt x="13324" y="858"/>
                    </a:lnTo>
                    <a:lnTo>
                      <a:pt x="5668" y="1"/>
                    </a:lnTo>
                    <a:close/>
                  </a:path>
                </a:pathLst>
              </a:custGeom>
              <a:solidFill>
                <a:srgbClr val="252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7687331" y="1766855"/>
                <a:ext cx="170485" cy="97208"/>
              </a:xfrm>
              <a:custGeom>
                <a:avLst/>
                <a:gdLst/>
                <a:ahLst/>
                <a:cxnLst/>
                <a:rect l="l" t="t" r="r" b="b"/>
                <a:pathLst>
                  <a:path w="5621" h="3205" extrusionOk="0">
                    <a:moveTo>
                      <a:pt x="644" y="0"/>
                    </a:moveTo>
                    <a:lnTo>
                      <a:pt x="1" y="1167"/>
                    </a:lnTo>
                    <a:cubicBezTo>
                      <a:pt x="1" y="1167"/>
                      <a:pt x="1198" y="3205"/>
                      <a:pt x="2857" y="3205"/>
                    </a:cubicBezTo>
                    <a:cubicBezTo>
                      <a:pt x="2885" y="3205"/>
                      <a:pt x="2913" y="3204"/>
                      <a:pt x="2942" y="3203"/>
                    </a:cubicBezTo>
                    <a:cubicBezTo>
                      <a:pt x="4644" y="3120"/>
                      <a:pt x="5621" y="834"/>
                      <a:pt x="5621" y="834"/>
                    </a:cubicBezTo>
                    <a:lnTo>
                      <a:pt x="4763" y="0"/>
                    </a:lnTo>
                    <a:cubicBezTo>
                      <a:pt x="4264" y="523"/>
                      <a:pt x="3591" y="705"/>
                      <a:pt x="2930" y="705"/>
                    </a:cubicBezTo>
                    <a:cubicBezTo>
                      <a:pt x="1921" y="705"/>
                      <a:pt x="939" y="281"/>
                      <a:pt x="644" y="0"/>
                    </a:cubicBezTo>
                    <a:close/>
                  </a:path>
                </a:pathLst>
              </a:custGeom>
              <a:solidFill>
                <a:srgbClr val="F9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7911227" y="1353002"/>
                <a:ext cx="644998" cy="626193"/>
              </a:xfrm>
              <a:custGeom>
                <a:avLst/>
                <a:gdLst/>
                <a:ahLst/>
                <a:cxnLst/>
                <a:rect l="l" t="t" r="r" b="b"/>
                <a:pathLst>
                  <a:path w="21266" h="20646" extrusionOk="0">
                    <a:moveTo>
                      <a:pt x="19491" y="1"/>
                    </a:moveTo>
                    <a:cubicBezTo>
                      <a:pt x="18229" y="1155"/>
                      <a:pt x="12050" y="8906"/>
                      <a:pt x="12050" y="8906"/>
                    </a:cubicBezTo>
                    <a:cubicBezTo>
                      <a:pt x="12050" y="8906"/>
                      <a:pt x="2846" y="12157"/>
                      <a:pt x="1" y="13383"/>
                    </a:cubicBezTo>
                    <a:lnTo>
                      <a:pt x="1989" y="20646"/>
                    </a:lnTo>
                    <a:cubicBezTo>
                      <a:pt x="1989" y="20646"/>
                      <a:pt x="12955" y="15360"/>
                      <a:pt x="15110" y="12919"/>
                    </a:cubicBezTo>
                    <a:cubicBezTo>
                      <a:pt x="17277" y="10478"/>
                      <a:pt x="21265" y="1953"/>
                      <a:pt x="21265" y="1953"/>
                    </a:cubicBezTo>
                    <a:cubicBezTo>
                      <a:pt x="20860" y="251"/>
                      <a:pt x="19491" y="1"/>
                      <a:pt x="19491" y="1"/>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7471745" y="1749809"/>
                <a:ext cx="563744" cy="835713"/>
              </a:xfrm>
              <a:custGeom>
                <a:avLst/>
                <a:gdLst/>
                <a:ahLst/>
                <a:cxnLst/>
                <a:rect l="l" t="t" r="r" b="b"/>
                <a:pathLst>
                  <a:path w="18587" h="27554" extrusionOk="0">
                    <a:moveTo>
                      <a:pt x="16016" y="0"/>
                    </a:moveTo>
                    <a:cubicBezTo>
                      <a:pt x="14217" y="0"/>
                      <a:pt x="9621" y="2431"/>
                      <a:pt x="9621" y="2431"/>
                    </a:cubicBezTo>
                    <a:cubicBezTo>
                      <a:pt x="9621" y="2431"/>
                      <a:pt x="6070" y="54"/>
                      <a:pt x="4814" y="54"/>
                    </a:cubicBezTo>
                    <a:cubicBezTo>
                      <a:pt x="4696" y="54"/>
                      <a:pt x="4598" y="75"/>
                      <a:pt x="4525" y="122"/>
                    </a:cubicBezTo>
                    <a:cubicBezTo>
                      <a:pt x="1" y="2979"/>
                      <a:pt x="1025" y="25910"/>
                      <a:pt x="1025" y="25910"/>
                    </a:cubicBezTo>
                    <a:cubicBezTo>
                      <a:pt x="1025" y="25910"/>
                      <a:pt x="4108" y="27554"/>
                      <a:pt x="9847" y="27554"/>
                    </a:cubicBezTo>
                    <a:cubicBezTo>
                      <a:pt x="14872" y="27554"/>
                      <a:pt x="18586" y="26232"/>
                      <a:pt x="18586" y="26232"/>
                    </a:cubicBezTo>
                    <a:cubicBezTo>
                      <a:pt x="18586" y="26232"/>
                      <a:pt x="18563" y="9682"/>
                      <a:pt x="18086" y="5658"/>
                    </a:cubicBezTo>
                    <a:cubicBezTo>
                      <a:pt x="17622" y="1634"/>
                      <a:pt x="16455" y="74"/>
                      <a:pt x="16455" y="74"/>
                    </a:cubicBezTo>
                    <a:cubicBezTo>
                      <a:pt x="16340" y="23"/>
                      <a:pt x="16191" y="0"/>
                      <a:pt x="160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7713688" y="1740468"/>
                <a:ext cx="108005" cy="123595"/>
              </a:xfrm>
              <a:custGeom>
                <a:avLst/>
                <a:gdLst/>
                <a:ahLst/>
                <a:cxnLst/>
                <a:rect l="l" t="t" r="r" b="b"/>
                <a:pathLst>
                  <a:path w="3561" h="4075" extrusionOk="0">
                    <a:moveTo>
                      <a:pt x="1" y="1"/>
                    </a:moveTo>
                    <a:lnTo>
                      <a:pt x="1" y="1"/>
                    </a:lnTo>
                    <a:cubicBezTo>
                      <a:pt x="1" y="1"/>
                      <a:pt x="608" y="1930"/>
                      <a:pt x="1" y="2668"/>
                    </a:cubicBezTo>
                    <a:cubicBezTo>
                      <a:pt x="1" y="2668"/>
                      <a:pt x="632" y="4013"/>
                      <a:pt x="1775" y="4073"/>
                    </a:cubicBezTo>
                    <a:cubicBezTo>
                      <a:pt x="1801" y="4074"/>
                      <a:pt x="1827" y="4075"/>
                      <a:pt x="1853" y="4075"/>
                    </a:cubicBezTo>
                    <a:cubicBezTo>
                      <a:pt x="3115" y="4075"/>
                      <a:pt x="3561" y="2668"/>
                      <a:pt x="3561" y="2668"/>
                    </a:cubicBezTo>
                    <a:cubicBezTo>
                      <a:pt x="3561" y="2668"/>
                      <a:pt x="2858" y="811"/>
                      <a:pt x="3561" y="156"/>
                    </a:cubicBezTo>
                    <a:lnTo>
                      <a:pt x="1" y="1"/>
                    </a:lnTo>
                    <a:close/>
                  </a:path>
                </a:pathLst>
              </a:custGeom>
              <a:solidFill>
                <a:srgbClr val="EA9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7628127" y="1437168"/>
                <a:ext cx="285678" cy="245916"/>
              </a:xfrm>
              <a:custGeom>
                <a:avLst/>
                <a:gdLst/>
                <a:ahLst/>
                <a:cxnLst/>
                <a:rect l="l" t="t" r="r" b="b"/>
                <a:pathLst>
                  <a:path w="9419" h="8108" extrusionOk="0">
                    <a:moveTo>
                      <a:pt x="6786" y="1"/>
                    </a:moveTo>
                    <a:cubicBezTo>
                      <a:pt x="6761" y="1"/>
                      <a:pt x="6738" y="8"/>
                      <a:pt x="6715" y="24"/>
                    </a:cubicBezTo>
                    <a:cubicBezTo>
                      <a:pt x="6406" y="238"/>
                      <a:pt x="7203" y="1024"/>
                      <a:pt x="7203" y="1024"/>
                    </a:cubicBezTo>
                    <a:cubicBezTo>
                      <a:pt x="6297" y="587"/>
                      <a:pt x="5243" y="366"/>
                      <a:pt x="4233" y="366"/>
                    </a:cubicBezTo>
                    <a:cubicBezTo>
                      <a:pt x="2244" y="366"/>
                      <a:pt x="428" y="1223"/>
                      <a:pt x="262" y="2976"/>
                    </a:cubicBezTo>
                    <a:cubicBezTo>
                      <a:pt x="0" y="5631"/>
                      <a:pt x="1298" y="8108"/>
                      <a:pt x="1298" y="8108"/>
                    </a:cubicBezTo>
                    <a:lnTo>
                      <a:pt x="7787" y="7691"/>
                    </a:lnTo>
                    <a:cubicBezTo>
                      <a:pt x="9418" y="2560"/>
                      <a:pt x="7680" y="1595"/>
                      <a:pt x="7680" y="1595"/>
                    </a:cubicBezTo>
                    <a:cubicBezTo>
                      <a:pt x="7680" y="1595"/>
                      <a:pt x="8680" y="1452"/>
                      <a:pt x="8549" y="1190"/>
                    </a:cubicBezTo>
                    <a:cubicBezTo>
                      <a:pt x="8505" y="1107"/>
                      <a:pt x="8382" y="1079"/>
                      <a:pt x="8238" y="1079"/>
                    </a:cubicBezTo>
                    <a:cubicBezTo>
                      <a:pt x="7948" y="1079"/>
                      <a:pt x="7573" y="1190"/>
                      <a:pt x="7573" y="1190"/>
                    </a:cubicBezTo>
                    <a:cubicBezTo>
                      <a:pt x="7573" y="1190"/>
                      <a:pt x="7101" y="1"/>
                      <a:pt x="6786" y="1"/>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7625488" y="1623940"/>
                <a:ext cx="48892" cy="63420"/>
              </a:xfrm>
              <a:custGeom>
                <a:avLst/>
                <a:gdLst/>
                <a:ahLst/>
                <a:cxnLst/>
                <a:rect l="l" t="t" r="r" b="b"/>
                <a:pathLst>
                  <a:path w="1612" h="2091" extrusionOk="0">
                    <a:moveTo>
                      <a:pt x="495" y="0"/>
                    </a:moveTo>
                    <a:cubicBezTo>
                      <a:pt x="313" y="0"/>
                      <a:pt x="155" y="131"/>
                      <a:pt x="111" y="545"/>
                    </a:cubicBezTo>
                    <a:cubicBezTo>
                      <a:pt x="0" y="1549"/>
                      <a:pt x="681" y="2090"/>
                      <a:pt x="1105" y="2090"/>
                    </a:cubicBezTo>
                    <a:cubicBezTo>
                      <a:pt x="1229" y="2090"/>
                      <a:pt x="1331" y="2044"/>
                      <a:pt x="1385" y="1950"/>
                    </a:cubicBezTo>
                    <a:cubicBezTo>
                      <a:pt x="1611" y="1533"/>
                      <a:pt x="1183" y="378"/>
                      <a:pt x="1183" y="378"/>
                    </a:cubicBezTo>
                    <a:cubicBezTo>
                      <a:pt x="1183" y="378"/>
                      <a:pt x="805" y="0"/>
                      <a:pt x="495"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7852720" y="1625942"/>
                <a:ext cx="48892" cy="63572"/>
              </a:xfrm>
              <a:custGeom>
                <a:avLst/>
                <a:gdLst/>
                <a:ahLst/>
                <a:cxnLst/>
                <a:rect l="l" t="t" r="r" b="b"/>
                <a:pathLst>
                  <a:path w="1612" h="2096" extrusionOk="0">
                    <a:moveTo>
                      <a:pt x="1118" y="0"/>
                    </a:moveTo>
                    <a:cubicBezTo>
                      <a:pt x="808" y="0"/>
                      <a:pt x="430" y="384"/>
                      <a:pt x="430" y="384"/>
                    </a:cubicBezTo>
                    <a:cubicBezTo>
                      <a:pt x="430" y="384"/>
                      <a:pt x="1" y="1539"/>
                      <a:pt x="227" y="1955"/>
                    </a:cubicBezTo>
                    <a:cubicBezTo>
                      <a:pt x="281" y="2049"/>
                      <a:pt x="383" y="2096"/>
                      <a:pt x="507" y="2096"/>
                    </a:cubicBezTo>
                    <a:cubicBezTo>
                      <a:pt x="931" y="2096"/>
                      <a:pt x="1612" y="1555"/>
                      <a:pt x="1501" y="550"/>
                    </a:cubicBezTo>
                    <a:cubicBezTo>
                      <a:pt x="1457" y="132"/>
                      <a:pt x="1299" y="0"/>
                      <a:pt x="1118"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7659185" y="1503954"/>
                <a:ext cx="208731" cy="274123"/>
              </a:xfrm>
              <a:custGeom>
                <a:avLst/>
                <a:gdLst/>
                <a:ahLst/>
                <a:cxnLst/>
                <a:rect l="l" t="t" r="r" b="b"/>
                <a:pathLst>
                  <a:path w="6882" h="9038" extrusionOk="0">
                    <a:moveTo>
                      <a:pt x="3489" y="0"/>
                    </a:moveTo>
                    <a:cubicBezTo>
                      <a:pt x="1096" y="0"/>
                      <a:pt x="0" y="1322"/>
                      <a:pt x="0" y="3477"/>
                    </a:cubicBezTo>
                    <a:cubicBezTo>
                      <a:pt x="0" y="7644"/>
                      <a:pt x="1203" y="9037"/>
                      <a:pt x="3334" y="9037"/>
                    </a:cubicBezTo>
                    <a:cubicBezTo>
                      <a:pt x="5537" y="9037"/>
                      <a:pt x="6882" y="7954"/>
                      <a:pt x="6882" y="3477"/>
                    </a:cubicBezTo>
                    <a:cubicBezTo>
                      <a:pt x="6882" y="1322"/>
                      <a:pt x="5882" y="0"/>
                      <a:pt x="3489" y="0"/>
                    </a:cubicBezTo>
                    <a:close/>
                  </a:path>
                </a:pathLst>
              </a:custGeom>
              <a:solidFill>
                <a:srgbClr val="FAB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7639682" y="1485635"/>
                <a:ext cx="239789" cy="166390"/>
              </a:xfrm>
              <a:custGeom>
                <a:avLst/>
                <a:gdLst/>
                <a:ahLst/>
                <a:cxnLst/>
                <a:rect l="l" t="t" r="r" b="b"/>
                <a:pathLst>
                  <a:path w="7906" h="5486" extrusionOk="0">
                    <a:moveTo>
                      <a:pt x="3693" y="0"/>
                    </a:moveTo>
                    <a:cubicBezTo>
                      <a:pt x="3422" y="0"/>
                      <a:pt x="3136" y="11"/>
                      <a:pt x="2834" y="33"/>
                    </a:cubicBezTo>
                    <a:cubicBezTo>
                      <a:pt x="369" y="211"/>
                      <a:pt x="0" y="2593"/>
                      <a:pt x="95" y="3426"/>
                    </a:cubicBezTo>
                    <a:cubicBezTo>
                      <a:pt x="179" y="4271"/>
                      <a:pt x="881" y="5486"/>
                      <a:pt x="881" y="5486"/>
                    </a:cubicBezTo>
                    <a:cubicBezTo>
                      <a:pt x="667" y="4033"/>
                      <a:pt x="1179" y="1938"/>
                      <a:pt x="1179" y="1938"/>
                    </a:cubicBezTo>
                    <a:lnTo>
                      <a:pt x="2810" y="1378"/>
                    </a:lnTo>
                    <a:lnTo>
                      <a:pt x="2810" y="1378"/>
                    </a:lnTo>
                    <a:cubicBezTo>
                      <a:pt x="2810" y="1378"/>
                      <a:pt x="1786" y="1902"/>
                      <a:pt x="1941" y="2069"/>
                    </a:cubicBezTo>
                    <a:cubicBezTo>
                      <a:pt x="1955" y="2085"/>
                      <a:pt x="1991" y="2093"/>
                      <a:pt x="2045" y="2093"/>
                    </a:cubicBezTo>
                    <a:cubicBezTo>
                      <a:pt x="2563" y="2093"/>
                      <a:pt x="4727" y="1378"/>
                      <a:pt x="4727" y="1378"/>
                    </a:cubicBezTo>
                    <a:lnTo>
                      <a:pt x="4727" y="1378"/>
                    </a:lnTo>
                    <a:cubicBezTo>
                      <a:pt x="4727" y="1378"/>
                      <a:pt x="4036" y="1771"/>
                      <a:pt x="4394" y="1938"/>
                    </a:cubicBezTo>
                    <a:cubicBezTo>
                      <a:pt x="4431" y="1957"/>
                      <a:pt x="4483" y="1966"/>
                      <a:pt x="4545" y="1966"/>
                    </a:cubicBezTo>
                    <a:cubicBezTo>
                      <a:pt x="5065" y="1966"/>
                      <a:pt x="6334" y="1378"/>
                      <a:pt x="6334" y="1378"/>
                    </a:cubicBezTo>
                    <a:cubicBezTo>
                      <a:pt x="7239" y="3164"/>
                      <a:pt x="7299" y="5486"/>
                      <a:pt x="7299" y="5486"/>
                    </a:cubicBezTo>
                    <a:cubicBezTo>
                      <a:pt x="7835" y="4069"/>
                      <a:pt x="7906" y="2676"/>
                      <a:pt x="7299" y="1545"/>
                    </a:cubicBezTo>
                    <a:cubicBezTo>
                      <a:pt x="6756" y="553"/>
                      <a:pt x="5626" y="0"/>
                      <a:pt x="3693" y="0"/>
                    </a:cubicBezTo>
                    <a:close/>
                  </a:path>
                </a:pathLst>
              </a:custGeom>
              <a:solidFill>
                <a:srgbClr val="FC4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7843348" y="1727395"/>
                <a:ext cx="265448" cy="717729"/>
              </a:xfrm>
              <a:custGeom>
                <a:avLst/>
                <a:gdLst/>
                <a:ahLst/>
                <a:cxnLst/>
                <a:rect l="l" t="t" r="r" b="b"/>
                <a:pathLst>
                  <a:path w="8752" h="23664" extrusionOk="0">
                    <a:moveTo>
                      <a:pt x="4617" y="0"/>
                    </a:moveTo>
                    <a:cubicBezTo>
                      <a:pt x="4121" y="0"/>
                      <a:pt x="2696" y="189"/>
                      <a:pt x="0" y="1908"/>
                    </a:cubicBezTo>
                    <a:cubicBezTo>
                      <a:pt x="0" y="1908"/>
                      <a:pt x="3858" y="13886"/>
                      <a:pt x="4227" y="23637"/>
                    </a:cubicBezTo>
                    <a:cubicBezTo>
                      <a:pt x="4227" y="23637"/>
                      <a:pt x="4324" y="23664"/>
                      <a:pt x="4495" y="23664"/>
                    </a:cubicBezTo>
                    <a:cubicBezTo>
                      <a:pt x="4972" y="23664"/>
                      <a:pt x="6031" y="23457"/>
                      <a:pt x="7180" y="21887"/>
                    </a:cubicBezTo>
                    <a:cubicBezTo>
                      <a:pt x="8751" y="19744"/>
                      <a:pt x="7823" y="2837"/>
                      <a:pt x="4822" y="15"/>
                    </a:cubicBezTo>
                    <a:cubicBezTo>
                      <a:pt x="4822" y="15"/>
                      <a:pt x="4756" y="0"/>
                      <a:pt x="4617" y="0"/>
                    </a:cubicBezTo>
                    <a:close/>
                  </a:path>
                </a:pathLst>
              </a:cu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7831793" y="1751902"/>
                <a:ext cx="51652" cy="96935"/>
              </a:xfrm>
              <a:custGeom>
                <a:avLst/>
                <a:gdLst/>
                <a:ahLst/>
                <a:cxnLst/>
                <a:rect l="l" t="t" r="r" b="b"/>
                <a:pathLst>
                  <a:path w="1703" h="3196" extrusionOk="0">
                    <a:moveTo>
                      <a:pt x="895" y="1"/>
                    </a:moveTo>
                    <a:cubicBezTo>
                      <a:pt x="482" y="1"/>
                      <a:pt x="0" y="493"/>
                      <a:pt x="0" y="493"/>
                    </a:cubicBezTo>
                    <a:cubicBezTo>
                      <a:pt x="0" y="493"/>
                      <a:pt x="441" y="2291"/>
                      <a:pt x="1012" y="3196"/>
                    </a:cubicBezTo>
                    <a:cubicBezTo>
                      <a:pt x="1012" y="3196"/>
                      <a:pt x="1703" y="1588"/>
                      <a:pt x="1393" y="493"/>
                    </a:cubicBezTo>
                    <a:cubicBezTo>
                      <a:pt x="1290" y="124"/>
                      <a:pt x="1101" y="1"/>
                      <a:pt x="895"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6985343" y="1346147"/>
                <a:ext cx="642086" cy="633048"/>
              </a:xfrm>
              <a:custGeom>
                <a:avLst/>
                <a:gdLst/>
                <a:ahLst/>
                <a:cxnLst/>
                <a:rect l="l" t="t" r="r" b="b"/>
                <a:pathLst>
                  <a:path w="21170" h="20872" extrusionOk="0">
                    <a:moveTo>
                      <a:pt x="1667" y="0"/>
                    </a:moveTo>
                    <a:cubicBezTo>
                      <a:pt x="1667" y="0"/>
                      <a:pt x="107" y="881"/>
                      <a:pt x="0" y="2715"/>
                    </a:cubicBezTo>
                    <a:cubicBezTo>
                      <a:pt x="0" y="2715"/>
                      <a:pt x="3893" y="10704"/>
                      <a:pt x="6060" y="13145"/>
                    </a:cubicBezTo>
                    <a:cubicBezTo>
                      <a:pt x="8215" y="15586"/>
                      <a:pt x="19181" y="20872"/>
                      <a:pt x="19181" y="20872"/>
                    </a:cubicBezTo>
                    <a:lnTo>
                      <a:pt x="21169" y="13609"/>
                    </a:lnTo>
                    <a:cubicBezTo>
                      <a:pt x="18324" y="12383"/>
                      <a:pt x="9120" y="9132"/>
                      <a:pt x="9120" y="9132"/>
                    </a:cubicBezTo>
                    <a:cubicBezTo>
                      <a:pt x="9120" y="9132"/>
                      <a:pt x="2929" y="1155"/>
                      <a:pt x="1667" y="0"/>
                    </a:cubicBezTo>
                    <a:close/>
                  </a:path>
                </a:pathLst>
              </a:cu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7429859" y="1727395"/>
                <a:ext cx="265448" cy="717729"/>
              </a:xfrm>
              <a:custGeom>
                <a:avLst/>
                <a:gdLst/>
                <a:ahLst/>
                <a:cxnLst/>
                <a:rect l="l" t="t" r="r" b="b"/>
                <a:pathLst>
                  <a:path w="8752" h="23664" extrusionOk="0">
                    <a:moveTo>
                      <a:pt x="4145" y="0"/>
                    </a:moveTo>
                    <a:cubicBezTo>
                      <a:pt x="4007" y="0"/>
                      <a:pt x="3942" y="15"/>
                      <a:pt x="3942" y="15"/>
                    </a:cubicBezTo>
                    <a:cubicBezTo>
                      <a:pt x="929" y="2837"/>
                      <a:pt x="1" y="19744"/>
                      <a:pt x="1572" y="21887"/>
                    </a:cubicBezTo>
                    <a:cubicBezTo>
                      <a:pt x="2721" y="23457"/>
                      <a:pt x="3780" y="23664"/>
                      <a:pt x="4258" y="23664"/>
                    </a:cubicBezTo>
                    <a:cubicBezTo>
                      <a:pt x="4428" y="23664"/>
                      <a:pt x="4525" y="23637"/>
                      <a:pt x="4525" y="23637"/>
                    </a:cubicBezTo>
                    <a:cubicBezTo>
                      <a:pt x="4894" y="13886"/>
                      <a:pt x="8752" y="1908"/>
                      <a:pt x="8752" y="1908"/>
                    </a:cubicBezTo>
                    <a:cubicBezTo>
                      <a:pt x="6057" y="189"/>
                      <a:pt x="4638" y="0"/>
                      <a:pt x="4145" y="0"/>
                    </a:cubicBezTo>
                    <a:close/>
                  </a:path>
                </a:pathLst>
              </a:cu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7655211" y="1751902"/>
                <a:ext cx="51652" cy="96935"/>
              </a:xfrm>
              <a:custGeom>
                <a:avLst/>
                <a:gdLst/>
                <a:ahLst/>
                <a:cxnLst/>
                <a:rect l="l" t="t" r="r" b="b"/>
                <a:pathLst>
                  <a:path w="1703" h="3196" extrusionOk="0">
                    <a:moveTo>
                      <a:pt x="808" y="1"/>
                    </a:moveTo>
                    <a:cubicBezTo>
                      <a:pt x="602" y="1"/>
                      <a:pt x="413" y="124"/>
                      <a:pt x="310" y="493"/>
                    </a:cubicBezTo>
                    <a:cubicBezTo>
                      <a:pt x="0" y="1588"/>
                      <a:pt x="691" y="3196"/>
                      <a:pt x="691" y="3196"/>
                    </a:cubicBezTo>
                    <a:cubicBezTo>
                      <a:pt x="1262" y="2291"/>
                      <a:pt x="1703" y="493"/>
                      <a:pt x="1703" y="493"/>
                    </a:cubicBezTo>
                    <a:cubicBezTo>
                      <a:pt x="1703" y="493"/>
                      <a:pt x="1221" y="1"/>
                      <a:pt x="808" y="1"/>
                    </a:cubicBezTo>
                    <a:close/>
                  </a:path>
                </a:pathLst>
              </a:custGeom>
              <a:solidFill>
                <a:srgbClr val="DC6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Legislative Branch</a:t>
            </a:r>
            <a:endParaRPr sz="2900" b="1">
              <a:latin typeface="Oswald"/>
              <a:ea typeface="Oswald"/>
              <a:cs typeface="Oswald"/>
              <a:sym typeface="Oswald"/>
            </a:endParaRPr>
          </a:p>
        </p:txBody>
      </p:sp>
      <p:sp>
        <p:nvSpPr>
          <p:cNvPr id="340" name="Google Shape;340;p49"/>
          <p:cNvSpPr txBox="1">
            <a:spLocks noGrp="1"/>
          </p:cNvSpPr>
          <p:nvPr>
            <p:ph type="body" idx="1"/>
          </p:nvPr>
        </p:nvSpPr>
        <p:spPr>
          <a:xfrm>
            <a:off x="457200" y="2643475"/>
            <a:ext cx="8229600" cy="2271000"/>
          </a:xfrm>
          <a:prstGeom prst="rect">
            <a:avLst/>
          </a:prstGeom>
        </p:spPr>
        <p:txBody>
          <a:bodyPr spcFirstLastPara="1" wrap="square" lIns="91425" tIns="91425" rIns="91425" bIns="91425" anchor="t" anchorCtr="0">
            <a:noAutofit/>
          </a:bodyPr>
          <a:lstStyle/>
          <a:p>
            <a:pPr marL="457200" lvl="0" indent="-374650" algn="l" rtl="0">
              <a:spcBef>
                <a:spcPts val="640"/>
              </a:spcBef>
              <a:spcAft>
                <a:spcPts val="0"/>
              </a:spcAft>
              <a:buSzPts val="2300"/>
              <a:buFont typeface="Calibri"/>
              <a:buChar char="•"/>
            </a:pPr>
            <a:r>
              <a:rPr lang="en" sz="2300"/>
              <a:t>Many offices have hosted fellows in the past</a:t>
            </a:r>
            <a:endParaRPr sz="2300"/>
          </a:p>
          <a:p>
            <a:pPr marL="457200" lvl="0" indent="-374650" algn="l" rtl="0">
              <a:spcBef>
                <a:spcPts val="0"/>
              </a:spcBef>
              <a:spcAft>
                <a:spcPts val="0"/>
              </a:spcAft>
              <a:buSzPts val="2300"/>
              <a:buFont typeface="Calibri"/>
              <a:buChar char="•"/>
            </a:pPr>
            <a:r>
              <a:rPr lang="en" sz="2300"/>
              <a:t>Frequently work for/with former fellows</a:t>
            </a:r>
            <a:endParaRPr sz="2300"/>
          </a:p>
          <a:p>
            <a:pPr marL="457200" lvl="0" indent="-374650" algn="l" rtl="0">
              <a:spcBef>
                <a:spcPts val="0"/>
              </a:spcBef>
              <a:spcAft>
                <a:spcPts val="0"/>
              </a:spcAft>
              <a:buSzPts val="2300"/>
              <a:buFont typeface="Calibri"/>
              <a:buChar char="•"/>
            </a:pPr>
            <a:r>
              <a:rPr lang="en" sz="2300"/>
              <a:t>Work on hot topics in the office, not always ocean/Great Lakes related</a:t>
            </a:r>
            <a:endParaRPr sz="2300"/>
          </a:p>
        </p:txBody>
      </p:sp>
      <p:pic>
        <p:nvPicPr>
          <p:cNvPr id="341" name="Google Shape;341;p49"/>
          <p:cNvPicPr preferRelativeResize="0"/>
          <p:nvPr/>
        </p:nvPicPr>
        <p:blipFill>
          <a:blip r:embed="rId3">
            <a:alphaModFix/>
          </a:blip>
          <a:stretch>
            <a:fillRect/>
          </a:stretch>
        </p:blipFill>
        <p:spPr>
          <a:xfrm>
            <a:off x="2982150" y="1052938"/>
            <a:ext cx="1584807" cy="1584807"/>
          </a:xfrm>
          <a:prstGeom prst="rect">
            <a:avLst/>
          </a:prstGeom>
          <a:noFill/>
          <a:ln>
            <a:noFill/>
          </a:ln>
        </p:spPr>
      </p:pic>
      <p:pic>
        <p:nvPicPr>
          <p:cNvPr id="342" name="Google Shape;342;p49"/>
          <p:cNvPicPr preferRelativeResize="0"/>
          <p:nvPr/>
        </p:nvPicPr>
        <p:blipFill>
          <a:blip r:embed="rId4">
            <a:alphaModFix/>
          </a:blip>
          <a:stretch>
            <a:fillRect/>
          </a:stretch>
        </p:blipFill>
        <p:spPr>
          <a:xfrm>
            <a:off x="4630113" y="1052953"/>
            <a:ext cx="1584805" cy="1584805"/>
          </a:xfrm>
          <a:prstGeom prst="rect">
            <a:avLst/>
          </a:prstGeom>
          <a:noFill/>
          <a:ln>
            <a:noFill/>
          </a:ln>
        </p:spPr>
      </p:pic>
      <p:pic>
        <p:nvPicPr>
          <p:cNvPr id="343" name="Google Shape;343;p49"/>
          <p:cNvPicPr preferRelativeResize="0"/>
          <p:nvPr/>
        </p:nvPicPr>
        <p:blipFill>
          <a:blip r:embed="rId5">
            <a:alphaModFix/>
          </a:blip>
          <a:stretch>
            <a:fillRect/>
          </a:stretch>
        </p:blipFill>
        <p:spPr>
          <a:xfrm>
            <a:off x="108849" y="4557394"/>
            <a:ext cx="701344" cy="496388"/>
          </a:xfrm>
          <a:prstGeom prst="rect">
            <a:avLst/>
          </a:prstGeom>
          <a:noFill/>
          <a:ln>
            <a:noFill/>
          </a:ln>
        </p:spPr>
      </p:pic>
      <p:pic>
        <p:nvPicPr>
          <p:cNvPr id="344" name="Google Shape;344;p49"/>
          <p:cNvPicPr preferRelativeResize="0"/>
          <p:nvPr/>
        </p:nvPicPr>
        <p:blipFill>
          <a:blip r:embed="rId6">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Potential Legislative Hosts</a:t>
            </a:r>
            <a:endParaRPr sz="2900" b="1">
              <a:latin typeface="Oswald"/>
              <a:ea typeface="Oswald"/>
              <a:cs typeface="Oswald"/>
              <a:sym typeface="Oswald"/>
            </a:endParaRPr>
          </a:p>
        </p:txBody>
      </p:sp>
      <p:sp>
        <p:nvSpPr>
          <p:cNvPr id="350" name="Google Shape;350;p5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Font typeface="Calibri"/>
              <a:buChar char="•"/>
            </a:pPr>
            <a:r>
              <a:rPr lang="en" sz="2400"/>
              <a:t>Senate or House of Representatives</a:t>
            </a:r>
            <a:endParaRPr sz="2400"/>
          </a:p>
          <a:p>
            <a:pPr marL="457200" lvl="0" indent="0" algn="l" rtl="0">
              <a:spcBef>
                <a:spcPts val="640"/>
              </a:spcBef>
              <a:spcAft>
                <a:spcPts val="0"/>
              </a:spcAft>
              <a:buNone/>
            </a:pPr>
            <a:endParaRPr sz="2400"/>
          </a:p>
          <a:p>
            <a:pPr marL="457200" lvl="0" indent="-381000" algn="l" rtl="0">
              <a:spcBef>
                <a:spcPts val="640"/>
              </a:spcBef>
              <a:spcAft>
                <a:spcPts val="0"/>
              </a:spcAft>
              <a:buSzPts val="2400"/>
              <a:buFont typeface="Calibri"/>
              <a:buChar char="•"/>
            </a:pPr>
            <a:r>
              <a:rPr lang="en" sz="2400"/>
              <a:t>Personal Office or Committee</a:t>
            </a:r>
            <a:endParaRPr sz="2400"/>
          </a:p>
          <a:p>
            <a:pPr marL="457200" lvl="0" indent="0" algn="l" rtl="0">
              <a:spcBef>
                <a:spcPts val="640"/>
              </a:spcBef>
              <a:spcAft>
                <a:spcPts val="0"/>
              </a:spcAft>
              <a:buNone/>
            </a:pPr>
            <a:endParaRPr sz="2400"/>
          </a:p>
          <a:p>
            <a:pPr marL="457200" lvl="0" indent="-381000" algn="l" rtl="0">
              <a:spcBef>
                <a:spcPts val="640"/>
              </a:spcBef>
              <a:spcAft>
                <a:spcPts val="0"/>
              </a:spcAft>
              <a:buSzPts val="2400"/>
              <a:buFont typeface="Calibri"/>
              <a:buChar char="•"/>
            </a:pPr>
            <a:r>
              <a:rPr lang="en" sz="2400"/>
              <a:t>Majority or Minority Offices</a:t>
            </a:r>
            <a:endParaRPr sz="2400"/>
          </a:p>
        </p:txBody>
      </p:sp>
      <p:pic>
        <p:nvPicPr>
          <p:cNvPr id="351" name="Google Shape;351;p50"/>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352" name="Google Shape;352;p50"/>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304800" y="95250"/>
            <a:ext cx="8520600" cy="57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Font typeface="Calibri"/>
              <a:buNone/>
            </a:pPr>
            <a:r>
              <a:rPr lang="en" sz="2900">
                <a:latin typeface="Oswald"/>
                <a:ea typeface="Oswald"/>
                <a:cs typeface="Oswald"/>
                <a:sym typeface="Oswald"/>
              </a:rPr>
              <a:t>General </a:t>
            </a:r>
            <a:r>
              <a:rPr lang="en" sz="2900" i="0" u="none" strike="noStrike" cap="none">
                <a:solidFill>
                  <a:schemeClr val="lt1"/>
                </a:solidFill>
                <a:latin typeface="Oswald"/>
                <a:ea typeface="Oswald"/>
                <a:cs typeface="Oswald"/>
                <a:sym typeface="Oswald"/>
              </a:rPr>
              <a:t>Knauss Fellowship Timeline</a:t>
            </a:r>
            <a:endParaRPr sz="2900" i="0" u="none" strike="noStrike" cap="none">
              <a:solidFill>
                <a:schemeClr val="lt1"/>
              </a:solidFill>
              <a:latin typeface="Oswald"/>
              <a:ea typeface="Oswald"/>
              <a:cs typeface="Oswald"/>
              <a:sym typeface="Oswald"/>
            </a:endParaRPr>
          </a:p>
        </p:txBody>
      </p:sp>
      <p:sp>
        <p:nvSpPr>
          <p:cNvPr id="358" name="Google Shape;358;p51"/>
          <p:cNvSpPr/>
          <p:nvPr/>
        </p:nvSpPr>
        <p:spPr>
          <a:xfrm>
            <a:off x="353350" y="83448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1"/>
          <p:cNvSpPr/>
          <p:nvPr/>
        </p:nvSpPr>
        <p:spPr>
          <a:xfrm>
            <a:off x="353350" y="140550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1"/>
          <p:cNvSpPr/>
          <p:nvPr/>
        </p:nvSpPr>
        <p:spPr>
          <a:xfrm>
            <a:off x="353350" y="197652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1"/>
          <p:cNvSpPr/>
          <p:nvPr/>
        </p:nvSpPr>
        <p:spPr>
          <a:xfrm>
            <a:off x="353350" y="254754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1"/>
          <p:cNvSpPr/>
          <p:nvPr/>
        </p:nvSpPr>
        <p:spPr>
          <a:xfrm>
            <a:off x="353350" y="311856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1"/>
          <p:cNvSpPr/>
          <p:nvPr/>
        </p:nvSpPr>
        <p:spPr>
          <a:xfrm>
            <a:off x="353350" y="368958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1"/>
          <p:cNvSpPr/>
          <p:nvPr/>
        </p:nvSpPr>
        <p:spPr>
          <a:xfrm>
            <a:off x="353350" y="426060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1"/>
          <p:cNvSpPr txBox="1"/>
          <p:nvPr/>
        </p:nvSpPr>
        <p:spPr>
          <a:xfrm>
            <a:off x="353350" y="96357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February</a:t>
            </a:r>
            <a:endParaRPr sz="2400">
              <a:latin typeface="Oswald"/>
              <a:ea typeface="Oswald"/>
              <a:cs typeface="Oswald"/>
              <a:sym typeface="Oswald"/>
            </a:endParaRPr>
          </a:p>
        </p:txBody>
      </p:sp>
      <p:sp>
        <p:nvSpPr>
          <p:cNvPr id="366" name="Google Shape;366;p51"/>
          <p:cNvSpPr txBox="1"/>
          <p:nvPr/>
        </p:nvSpPr>
        <p:spPr>
          <a:xfrm>
            <a:off x="353500" y="153460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March</a:t>
            </a:r>
            <a:endParaRPr sz="2400">
              <a:latin typeface="Oswald"/>
              <a:ea typeface="Oswald"/>
              <a:cs typeface="Oswald"/>
              <a:sym typeface="Oswald"/>
            </a:endParaRPr>
          </a:p>
        </p:txBody>
      </p:sp>
      <p:sp>
        <p:nvSpPr>
          <p:cNvPr id="367" name="Google Shape;367;p51"/>
          <p:cNvSpPr txBox="1"/>
          <p:nvPr/>
        </p:nvSpPr>
        <p:spPr>
          <a:xfrm>
            <a:off x="353350" y="210560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April</a:t>
            </a:r>
            <a:endParaRPr sz="2400">
              <a:latin typeface="Oswald"/>
              <a:ea typeface="Oswald"/>
              <a:cs typeface="Oswald"/>
              <a:sym typeface="Oswald"/>
            </a:endParaRPr>
          </a:p>
        </p:txBody>
      </p:sp>
      <p:sp>
        <p:nvSpPr>
          <p:cNvPr id="368" name="Google Shape;368;p51"/>
          <p:cNvSpPr txBox="1"/>
          <p:nvPr/>
        </p:nvSpPr>
        <p:spPr>
          <a:xfrm>
            <a:off x="353350" y="267665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May</a:t>
            </a:r>
            <a:endParaRPr sz="2400">
              <a:latin typeface="Oswald"/>
              <a:ea typeface="Oswald"/>
              <a:cs typeface="Oswald"/>
              <a:sym typeface="Oswald"/>
            </a:endParaRPr>
          </a:p>
        </p:txBody>
      </p:sp>
      <p:sp>
        <p:nvSpPr>
          <p:cNvPr id="369" name="Google Shape;369;p51"/>
          <p:cNvSpPr txBox="1"/>
          <p:nvPr/>
        </p:nvSpPr>
        <p:spPr>
          <a:xfrm>
            <a:off x="353500" y="324552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June</a:t>
            </a:r>
            <a:endParaRPr sz="2400">
              <a:latin typeface="Oswald"/>
              <a:ea typeface="Oswald"/>
              <a:cs typeface="Oswald"/>
              <a:sym typeface="Oswald"/>
            </a:endParaRPr>
          </a:p>
        </p:txBody>
      </p:sp>
      <p:sp>
        <p:nvSpPr>
          <p:cNvPr id="370" name="Google Shape;370;p51"/>
          <p:cNvSpPr txBox="1"/>
          <p:nvPr/>
        </p:nvSpPr>
        <p:spPr>
          <a:xfrm>
            <a:off x="353350" y="3799688"/>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October/December</a:t>
            </a:r>
            <a:endParaRPr sz="2400">
              <a:latin typeface="Oswald"/>
              <a:ea typeface="Oswald"/>
              <a:cs typeface="Oswald"/>
              <a:sym typeface="Oswald"/>
            </a:endParaRPr>
          </a:p>
        </p:txBody>
      </p:sp>
      <p:sp>
        <p:nvSpPr>
          <p:cNvPr id="371" name="Google Shape;371;p51"/>
          <p:cNvSpPr txBox="1"/>
          <p:nvPr/>
        </p:nvSpPr>
        <p:spPr>
          <a:xfrm>
            <a:off x="353500" y="438967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February</a:t>
            </a:r>
            <a:endParaRPr sz="2400">
              <a:latin typeface="Oswald"/>
              <a:ea typeface="Oswald"/>
              <a:cs typeface="Oswald"/>
              <a:sym typeface="Oswald"/>
            </a:endParaRPr>
          </a:p>
        </p:txBody>
      </p:sp>
      <p:sp>
        <p:nvSpPr>
          <p:cNvPr id="372" name="Google Shape;372;p51"/>
          <p:cNvSpPr/>
          <p:nvPr/>
        </p:nvSpPr>
        <p:spPr>
          <a:xfrm>
            <a:off x="3550375" y="834488"/>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1"/>
          <p:cNvSpPr/>
          <p:nvPr/>
        </p:nvSpPr>
        <p:spPr>
          <a:xfrm>
            <a:off x="3550375" y="1405506"/>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1"/>
          <p:cNvSpPr/>
          <p:nvPr/>
        </p:nvSpPr>
        <p:spPr>
          <a:xfrm>
            <a:off x="3550375" y="1976525"/>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1"/>
          <p:cNvSpPr/>
          <p:nvPr/>
        </p:nvSpPr>
        <p:spPr>
          <a:xfrm>
            <a:off x="3550375" y="2547544"/>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1"/>
          <p:cNvSpPr/>
          <p:nvPr/>
        </p:nvSpPr>
        <p:spPr>
          <a:xfrm>
            <a:off x="3550375" y="3118563"/>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1"/>
          <p:cNvSpPr/>
          <p:nvPr/>
        </p:nvSpPr>
        <p:spPr>
          <a:xfrm>
            <a:off x="3550375" y="3689581"/>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1"/>
          <p:cNvSpPr/>
          <p:nvPr/>
        </p:nvSpPr>
        <p:spPr>
          <a:xfrm>
            <a:off x="3550375" y="4260600"/>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1"/>
          <p:cNvSpPr txBox="1"/>
          <p:nvPr/>
        </p:nvSpPr>
        <p:spPr>
          <a:xfrm>
            <a:off x="3607150" y="858544"/>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Applicants submit packages to their state Sea Grant programs</a:t>
            </a:r>
            <a:endParaRPr sz="1500">
              <a:latin typeface="Oswald"/>
              <a:ea typeface="Oswald"/>
              <a:cs typeface="Oswald"/>
              <a:sym typeface="Oswald"/>
            </a:endParaRPr>
          </a:p>
        </p:txBody>
      </p:sp>
      <p:sp>
        <p:nvSpPr>
          <p:cNvPr id="380" name="Google Shape;380;p51"/>
          <p:cNvSpPr txBox="1"/>
          <p:nvPr/>
        </p:nvSpPr>
        <p:spPr>
          <a:xfrm>
            <a:off x="3607150" y="1417547"/>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State Sea Grant programs review packages, interview applicants, and submit up to 6 applications to NSGO</a:t>
            </a:r>
            <a:endParaRPr sz="1500">
              <a:latin typeface="Oswald"/>
              <a:ea typeface="Oswald"/>
              <a:cs typeface="Oswald"/>
              <a:sym typeface="Oswald"/>
            </a:endParaRPr>
          </a:p>
        </p:txBody>
      </p:sp>
      <p:sp>
        <p:nvSpPr>
          <p:cNvPr id="381" name="Google Shape;381;p51"/>
          <p:cNvSpPr txBox="1"/>
          <p:nvPr/>
        </p:nvSpPr>
        <p:spPr>
          <a:xfrm>
            <a:off x="3611575" y="1988559"/>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National reviewers receive applications for merit review</a:t>
            </a:r>
            <a:endParaRPr sz="1500">
              <a:latin typeface="Oswald"/>
              <a:ea typeface="Oswald"/>
              <a:cs typeface="Oswald"/>
              <a:sym typeface="Oswald"/>
            </a:endParaRPr>
          </a:p>
        </p:txBody>
      </p:sp>
      <p:sp>
        <p:nvSpPr>
          <p:cNvPr id="382" name="Google Shape;382;p51"/>
          <p:cNvSpPr txBox="1"/>
          <p:nvPr/>
        </p:nvSpPr>
        <p:spPr>
          <a:xfrm>
            <a:off x="3607150" y="2559581"/>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Review panel and finalist selection</a:t>
            </a:r>
            <a:endParaRPr sz="1500">
              <a:latin typeface="Oswald"/>
              <a:ea typeface="Oswald"/>
              <a:cs typeface="Oswald"/>
              <a:sym typeface="Oswald"/>
            </a:endParaRPr>
          </a:p>
        </p:txBody>
      </p:sp>
      <p:sp>
        <p:nvSpPr>
          <p:cNvPr id="383" name="Google Shape;383;p51"/>
          <p:cNvSpPr txBox="1"/>
          <p:nvPr/>
        </p:nvSpPr>
        <p:spPr>
          <a:xfrm>
            <a:off x="3611575" y="3124584"/>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Notification of applicants</a:t>
            </a:r>
            <a:endParaRPr sz="1500">
              <a:latin typeface="Oswald"/>
              <a:ea typeface="Oswald"/>
              <a:cs typeface="Oswald"/>
              <a:sym typeface="Oswald"/>
            </a:endParaRPr>
          </a:p>
        </p:txBody>
      </p:sp>
      <p:sp>
        <p:nvSpPr>
          <p:cNvPr id="384" name="Google Shape;384;p51"/>
          <p:cNvSpPr txBox="1"/>
          <p:nvPr/>
        </p:nvSpPr>
        <p:spPr>
          <a:xfrm>
            <a:off x="3611575" y="3701616"/>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Placement Week</a:t>
            </a:r>
            <a:endParaRPr sz="1500">
              <a:latin typeface="Oswald"/>
              <a:ea typeface="Oswald"/>
              <a:cs typeface="Oswald"/>
              <a:sym typeface="Oswald"/>
            </a:endParaRPr>
          </a:p>
        </p:txBody>
      </p:sp>
      <p:sp>
        <p:nvSpPr>
          <p:cNvPr id="385" name="Google Shape;385;p51"/>
          <p:cNvSpPr txBox="1"/>
          <p:nvPr/>
        </p:nvSpPr>
        <p:spPr>
          <a:xfrm>
            <a:off x="3611575" y="4260619"/>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Oswald"/>
                <a:ea typeface="Oswald"/>
                <a:cs typeface="Oswald"/>
                <a:sym typeface="Oswald"/>
              </a:rPr>
              <a:t>Fellowship begins</a:t>
            </a:r>
            <a:endParaRPr sz="1500">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304800" y="171450"/>
            <a:ext cx="8520600" cy="57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Font typeface="Calibri"/>
              <a:buNone/>
            </a:pPr>
            <a:r>
              <a:rPr lang="en" sz="2900">
                <a:latin typeface="Oswald"/>
                <a:ea typeface="Oswald"/>
                <a:cs typeface="Oswald"/>
                <a:sym typeface="Oswald"/>
              </a:rPr>
              <a:t>2023 </a:t>
            </a:r>
            <a:r>
              <a:rPr lang="en" sz="2900" i="0" u="none" strike="noStrike" cap="none">
                <a:solidFill>
                  <a:schemeClr val="lt1"/>
                </a:solidFill>
                <a:latin typeface="Oswald"/>
                <a:ea typeface="Oswald"/>
                <a:cs typeface="Oswald"/>
                <a:sym typeface="Oswald"/>
              </a:rPr>
              <a:t>Knauss Fellowship Timeline</a:t>
            </a:r>
            <a:endParaRPr sz="2900" i="0" u="none" strike="noStrike" cap="none">
              <a:solidFill>
                <a:schemeClr val="lt1"/>
              </a:solidFill>
              <a:latin typeface="Oswald"/>
              <a:ea typeface="Oswald"/>
              <a:cs typeface="Oswald"/>
              <a:sym typeface="Oswald"/>
            </a:endParaRPr>
          </a:p>
        </p:txBody>
      </p:sp>
      <p:sp>
        <p:nvSpPr>
          <p:cNvPr id="391" name="Google Shape;391;p52"/>
          <p:cNvSpPr/>
          <p:nvPr/>
        </p:nvSpPr>
        <p:spPr>
          <a:xfrm>
            <a:off x="353350" y="83448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2"/>
          <p:cNvSpPr/>
          <p:nvPr/>
        </p:nvSpPr>
        <p:spPr>
          <a:xfrm>
            <a:off x="353350" y="140550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2"/>
          <p:cNvSpPr/>
          <p:nvPr/>
        </p:nvSpPr>
        <p:spPr>
          <a:xfrm>
            <a:off x="353350" y="197652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2"/>
          <p:cNvSpPr/>
          <p:nvPr/>
        </p:nvSpPr>
        <p:spPr>
          <a:xfrm>
            <a:off x="353350" y="254754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2"/>
          <p:cNvSpPr/>
          <p:nvPr/>
        </p:nvSpPr>
        <p:spPr>
          <a:xfrm>
            <a:off x="353350" y="311856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2"/>
          <p:cNvSpPr/>
          <p:nvPr/>
        </p:nvSpPr>
        <p:spPr>
          <a:xfrm>
            <a:off x="353350" y="368958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2"/>
          <p:cNvSpPr/>
          <p:nvPr/>
        </p:nvSpPr>
        <p:spPr>
          <a:xfrm>
            <a:off x="353350" y="4260608"/>
            <a:ext cx="29334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2"/>
          <p:cNvSpPr/>
          <p:nvPr/>
        </p:nvSpPr>
        <p:spPr>
          <a:xfrm>
            <a:off x="3550375" y="834488"/>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2"/>
          <p:cNvSpPr/>
          <p:nvPr/>
        </p:nvSpPr>
        <p:spPr>
          <a:xfrm>
            <a:off x="3550375" y="1405506"/>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2"/>
          <p:cNvSpPr/>
          <p:nvPr/>
        </p:nvSpPr>
        <p:spPr>
          <a:xfrm>
            <a:off x="3550375" y="1976525"/>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2"/>
          <p:cNvSpPr/>
          <p:nvPr/>
        </p:nvSpPr>
        <p:spPr>
          <a:xfrm>
            <a:off x="3550375" y="2547544"/>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2"/>
          <p:cNvSpPr/>
          <p:nvPr/>
        </p:nvSpPr>
        <p:spPr>
          <a:xfrm>
            <a:off x="3550375" y="3118563"/>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2"/>
          <p:cNvSpPr/>
          <p:nvPr/>
        </p:nvSpPr>
        <p:spPr>
          <a:xfrm>
            <a:off x="3550375" y="3689581"/>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2"/>
          <p:cNvSpPr/>
          <p:nvPr/>
        </p:nvSpPr>
        <p:spPr>
          <a:xfrm>
            <a:off x="3550375" y="4260600"/>
            <a:ext cx="5274900" cy="53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2"/>
          <p:cNvSpPr txBox="1"/>
          <p:nvPr/>
        </p:nvSpPr>
        <p:spPr>
          <a:xfrm>
            <a:off x="3607150" y="858544"/>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Applications due to the State Programs</a:t>
            </a:r>
            <a:endParaRPr sz="1500" b="1">
              <a:latin typeface="Oswald"/>
              <a:ea typeface="Oswald"/>
              <a:cs typeface="Oswald"/>
              <a:sym typeface="Oswald"/>
            </a:endParaRPr>
          </a:p>
          <a:p>
            <a:pPr marL="0" lvl="0" indent="0" algn="l" rtl="0">
              <a:spcBef>
                <a:spcPts val="0"/>
              </a:spcBef>
              <a:spcAft>
                <a:spcPts val="0"/>
              </a:spcAft>
              <a:buNone/>
            </a:pPr>
            <a:r>
              <a:rPr lang="en" sz="1500">
                <a:latin typeface="Oswald"/>
                <a:ea typeface="Oswald"/>
                <a:cs typeface="Oswald"/>
                <a:sym typeface="Oswald"/>
              </a:rPr>
              <a:t>February 18, 2022 by 5:00 PM Local Time</a:t>
            </a:r>
            <a:endParaRPr sz="1500">
              <a:latin typeface="Oswald"/>
              <a:ea typeface="Oswald"/>
              <a:cs typeface="Oswald"/>
              <a:sym typeface="Oswald"/>
            </a:endParaRPr>
          </a:p>
        </p:txBody>
      </p:sp>
      <p:sp>
        <p:nvSpPr>
          <p:cNvPr id="406" name="Google Shape;406;p52"/>
          <p:cNvSpPr txBox="1"/>
          <p:nvPr/>
        </p:nvSpPr>
        <p:spPr>
          <a:xfrm>
            <a:off x="3607150" y="1417547"/>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State Sea Grant programs review packages, interview applicants</a:t>
            </a:r>
            <a:endParaRPr sz="1500" b="1">
              <a:latin typeface="Oswald"/>
              <a:ea typeface="Oswald"/>
              <a:cs typeface="Oswald"/>
              <a:sym typeface="Oswald"/>
            </a:endParaRPr>
          </a:p>
        </p:txBody>
      </p:sp>
      <p:sp>
        <p:nvSpPr>
          <p:cNvPr id="407" name="Google Shape;407;p52"/>
          <p:cNvSpPr txBox="1"/>
          <p:nvPr/>
        </p:nvSpPr>
        <p:spPr>
          <a:xfrm>
            <a:off x="3611575" y="1988559"/>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Oswald"/>
                <a:ea typeface="Oswald"/>
                <a:cs typeface="Oswald"/>
                <a:sym typeface="Oswald"/>
              </a:rPr>
              <a:t>State Sea Grant programs nominate 6 applications to the national competition</a:t>
            </a:r>
            <a:endParaRPr sz="1100">
              <a:latin typeface="Oswald"/>
              <a:ea typeface="Oswald"/>
              <a:cs typeface="Oswald"/>
              <a:sym typeface="Oswald"/>
            </a:endParaRPr>
          </a:p>
          <a:p>
            <a:pPr marL="0" lvl="0" indent="0" algn="l" rtl="0">
              <a:spcBef>
                <a:spcPts val="0"/>
              </a:spcBef>
              <a:spcAft>
                <a:spcPts val="0"/>
              </a:spcAft>
              <a:buNone/>
            </a:pPr>
            <a:r>
              <a:rPr lang="en" sz="1100">
                <a:latin typeface="Oswald"/>
                <a:ea typeface="Oswald"/>
                <a:cs typeface="Oswald"/>
                <a:sym typeface="Oswald"/>
              </a:rPr>
              <a:t>April 01, 2022 by 11:59 EDT</a:t>
            </a:r>
            <a:endParaRPr sz="1100">
              <a:latin typeface="Oswald"/>
              <a:ea typeface="Oswald"/>
              <a:cs typeface="Oswald"/>
              <a:sym typeface="Oswald"/>
            </a:endParaRPr>
          </a:p>
        </p:txBody>
      </p:sp>
      <p:sp>
        <p:nvSpPr>
          <p:cNvPr id="408" name="Google Shape;408;p52"/>
          <p:cNvSpPr txBox="1"/>
          <p:nvPr/>
        </p:nvSpPr>
        <p:spPr>
          <a:xfrm>
            <a:off x="3607150" y="2559581"/>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Review panel and finalist selection</a:t>
            </a:r>
            <a:endParaRPr sz="1500" b="1">
              <a:latin typeface="Oswald"/>
              <a:ea typeface="Oswald"/>
              <a:cs typeface="Oswald"/>
              <a:sym typeface="Oswald"/>
            </a:endParaRPr>
          </a:p>
        </p:txBody>
      </p:sp>
      <p:sp>
        <p:nvSpPr>
          <p:cNvPr id="409" name="Google Shape;409;p52"/>
          <p:cNvSpPr txBox="1"/>
          <p:nvPr/>
        </p:nvSpPr>
        <p:spPr>
          <a:xfrm>
            <a:off x="3611575" y="3124584"/>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Notification of applicants</a:t>
            </a:r>
            <a:endParaRPr sz="1500" b="1">
              <a:latin typeface="Oswald"/>
              <a:ea typeface="Oswald"/>
              <a:cs typeface="Oswald"/>
              <a:sym typeface="Oswald"/>
            </a:endParaRPr>
          </a:p>
        </p:txBody>
      </p:sp>
      <p:sp>
        <p:nvSpPr>
          <p:cNvPr id="410" name="Google Shape;410;p52"/>
          <p:cNvSpPr txBox="1"/>
          <p:nvPr/>
        </p:nvSpPr>
        <p:spPr>
          <a:xfrm>
            <a:off x="3611575" y="3701616"/>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Placement Week</a:t>
            </a:r>
            <a:endParaRPr sz="1500" b="1">
              <a:latin typeface="Oswald"/>
              <a:ea typeface="Oswald"/>
              <a:cs typeface="Oswald"/>
              <a:sym typeface="Oswald"/>
            </a:endParaRPr>
          </a:p>
          <a:p>
            <a:pPr marL="0" lvl="0" indent="0" algn="l" rtl="0">
              <a:spcBef>
                <a:spcPts val="0"/>
              </a:spcBef>
              <a:spcAft>
                <a:spcPts val="0"/>
              </a:spcAft>
              <a:buNone/>
            </a:pPr>
            <a:r>
              <a:rPr lang="en" sz="1500">
                <a:latin typeface="Oswald"/>
                <a:ea typeface="Oswald"/>
                <a:cs typeface="Oswald"/>
                <a:sym typeface="Oswald"/>
              </a:rPr>
              <a:t>*These dates are subject to change.</a:t>
            </a:r>
            <a:endParaRPr sz="1500">
              <a:latin typeface="Oswald"/>
              <a:ea typeface="Oswald"/>
              <a:cs typeface="Oswald"/>
              <a:sym typeface="Oswald"/>
            </a:endParaRPr>
          </a:p>
        </p:txBody>
      </p:sp>
      <p:sp>
        <p:nvSpPr>
          <p:cNvPr id="411" name="Google Shape;411;p52"/>
          <p:cNvSpPr txBox="1"/>
          <p:nvPr/>
        </p:nvSpPr>
        <p:spPr>
          <a:xfrm>
            <a:off x="3611575" y="4260619"/>
            <a:ext cx="5152500" cy="50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latin typeface="Oswald"/>
                <a:ea typeface="Oswald"/>
                <a:cs typeface="Oswald"/>
                <a:sym typeface="Oswald"/>
              </a:rPr>
              <a:t>Fellowship begins</a:t>
            </a:r>
            <a:endParaRPr sz="1500" b="1">
              <a:latin typeface="Oswald"/>
              <a:ea typeface="Oswald"/>
              <a:cs typeface="Oswald"/>
              <a:sym typeface="Oswald"/>
            </a:endParaRPr>
          </a:p>
          <a:p>
            <a:pPr marL="0" lvl="0" indent="0" algn="l" rtl="0">
              <a:spcBef>
                <a:spcPts val="0"/>
              </a:spcBef>
              <a:spcAft>
                <a:spcPts val="0"/>
              </a:spcAft>
              <a:buNone/>
            </a:pPr>
            <a:r>
              <a:rPr lang="en" sz="1500">
                <a:latin typeface="Oswald"/>
                <a:ea typeface="Oswald"/>
                <a:cs typeface="Oswald"/>
                <a:sym typeface="Oswald"/>
              </a:rPr>
              <a:t>February 1, 2023</a:t>
            </a:r>
            <a:endParaRPr sz="1500">
              <a:latin typeface="Oswald"/>
              <a:ea typeface="Oswald"/>
              <a:cs typeface="Oswald"/>
              <a:sym typeface="Oswald"/>
            </a:endParaRPr>
          </a:p>
        </p:txBody>
      </p:sp>
      <p:sp>
        <p:nvSpPr>
          <p:cNvPr id="412" name="Google Shape;412;p52"/>
          <p:cNvSpPr txBox="1"/>
          <p:nvPr/>
        </p:nvSpPr>
        <p:spPr>
          <a:xfrm>
            <a:off x="353350" y="96357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February</a:t>
            </a:r>
            <a:endParaRPr sz="2400">
              <a:latin typeface="Oswald"/>
              <a:ea typeface="Oswald"/>
              <a:cs typeface="Oswald"/>
              <a:sym typeface="Oswald"/>
            </a:endParaRPr>
          </a:p>
        </p:txBody>
      </p:sp>
      <p:sp>
        <p:nvSpPr>
          <p:cNvPr id="413" name="Google Shape;413;p52"/>
          <p:cNvSpPr txBox="1"/>
          <p:nvPr/>
        </p:nvSpPr>
        <p:spPr>
          <a:xfrm>
            <a:off x="353500" y="153460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March</a:t>
            </a:r>
            <a:endParaRPr sz="2400">
              <a:latin typeface="Oswald"/>
              <a:ea typeface="Oswald"/>
              <a:cs typeface="Oswald"/>
              <a:sym typeface="Oswald"/>
            </a:endParaRPr>
          </a:p>
        </p:txBody>
      </p:sp>
      <p:sp>
        <p:nvSpPr>
          <p:cNvPr id="414" name="Google Shape;414;p52"/>
          <p:cNvSpPr txBox="1"/>
          <p:nvPr/>
        </p:nvSpPr>
        <p:spPr>
          <a:xfrm>
            <a:off x="353350" y="210560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April</a:t>
            </a:r>
            <a:endParaRPr sz="2400">
              <a:latin typeface="Oswald"/>
              <a:ea typeface="Oswald"/>
              <a:cs typeface="Oswald"/>
              <a:sym typeface="Oswald"/>
            </a:endParaRPr>
          </a:p>
        </p:txBody>
      </p:sp>
      <p:sp>
        <p:nvSpPr>
          <p:cNvPr id="415" name="Google Shape;415;p52"/>
          <p:cNvSpPr txBox="1"/>
          <p:nvPr/>
        </p:nvSpPr>
        <p:spPr>
          <a:xfrm>
            <a:off x="353350" y="2676650"/>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May</a:t>
            </a:r>
            <a:endParaRPr sz="2400">
              <a:latin typeface="Oswald"/>
              <a:ea typeface="Oswald"/>
              <a:cs typeface="Oswald"/>
              <a:sym typeface="Oswald"/>
            </a:endParaRPr>
          </a:p>
        </p:txBody>
      </p:sp>
      <p:sp>
        <p:nvSpPr>
          <p:cNvPr id="416" name="Google Shape;416;p52"/>
          <p:cNvSpPr txBox="1"/>
          <p:nvPr/>
        </p:nvSpPr>
        <p:spPr>
          <a:xfrm>
            <a:off x="353500" y="324552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June</a:t>
            </a:r>
            <a:endParaRPr sz="2400">
              <a:latin typeface="Oswald"/>
              <a:ea typeface="Oswald"/>
              <a:cs typeface="Oswald"/>
              <a:sym typeface="Oswald"/>
            </a:endParaRPr>
          </a:p>
        </p:txBody>
      </p:sp>
      <p:sp>
        <p:nvSpPr>
          <p:cNvPr id="417" name="Google Shape;417;p52"/>
          <p:cNvSpPr txBox="1"/>
          <p:nvPr/>
        </p:nvSpPr>
        <p:spPr>
          <a:xfrm>
            <a:off x="353350" y="3799688"/>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October/January</a:t>
            </a:r>
            <a:endParaRPr sz="2400">
              <a:latin typeface="Oswald"/>
              <a:ea typeface="Oswald"/>
              <a:cs typeface="Oswald"/>
              <a:sym typeface="Oswald"/>
            </a:endParaRPr>
          </a:p>
        </p:txBody>
      </p:sp>
      <p:sp>
        <p:nvSpPr>
          <p:cNvPr id="418" name="Google Shape;418;p52"/>
          <p:cNvSpPr txBox="1"/>
          <p:nvPr/>
        </p:nvSpPr>
        <p:spPr>
          <a:xfrm>
            <a:off x="353500" y="4389675"/>
            <a:ext cx="2933400" cy="31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Oswald"/>
                <a:ea typeface="Oswald"/>
                <a:cs typeface="Oswald"/>
                <a:sym typeface="Oswald"/>
              </a:rPr>
              <a:t>February</a:t>
            </a:r>
            <a:endParaRPr sz="24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3"/>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Applicant Eligibility</a:t>
            </a:r>
            <a:endParaRPr sz="2900" b="1">
              <a:latin typeface="Oswald"/>
              <a:ea typeface="Oswald"/>
              <a:cs typeface="Oswald"/>
              <a:sym typeface="Oswald"/>
            </a:endParaRPr>
          </a:p>
        </p:txBody>
      </p:sp>
      <p:sp>
        <p:nvSpPr>
          <p:cNvPr id="424" name="Google Shape;424;p53"/>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Any student, regardless of citizenship, is eligible to submit to this opportunity if:</a:t>
            </a:r>
            <a:endParaRPr sz="1600"/>
          </a:p>
          <a:p>
            <a:pPr marL="0" lvl="0" indent="0" algn="l" rtl="0">
              <a:spcBef>
                <a:spcPts val="0"/>
              </a:spcBef>
              <a:spcAft>
                <a:spcPts val="0"/>
              </a:spcAft>
              <a:buNone/>
            </a:pPr>
            <a:endParaRPr sz="1400"/>
          </a:p>
          <a:p>
            <a:pPr marL="457200" lvl="0" indent="-317500" algn="l" rtl="0">
              <a:lnSpc>
                <a:spcPct val="115000"/>
              </a:lnSpc>
              <a:spcBef>
                <a:spcPts val="0"/>
              </a:spcBef>
              <a:spcAft>
                <a:spcPts val="0"/>
              </a:spcAft>
              <a:buClr>
                <a:srgbClr val="FFFFFF"/>
              </a:buClr>
              <a:buSzPts val="1400"/>
              <a:buFont typeface="Calibri"/>
              <a:buAutoNum type="arabicPeriod"/>
            </a:pPr>
            <a:r>
              <a:rPr lang="en" sz="1400">
                <a:solidFill>
                  <a:srgbClr val="FFFFFF"/>
                </a:solidFill>
              </a:rPr>
              <a:t>The student is enrolled towards a degree in a graduate program (Masters, PhD or JD) at any point between the onset of the Fall Term (quarter, trimester, semester, etc.) and the state application deadline;</a:t>
            </a:r>
            <a:endParaRPr sz="1400">
              <a:solidFill>
                <a:srgbClr val="FFFFFF"/>
              </a:solidFill>
            </a:endParaRPr>
          </a:p>
          <a:p>
            <a:pPr marL="457200" lvl="0" indent="-317500" algn="l" rtl="0">
              <a:lnSpc>
                <a:spcPct val="115000"/>
              </a:lnSpc>
              <a:spcBef>
                <a:spcPts val="0"/>
              </a:spcBef>
              <a:spcAft>
                <a:spcPts val="0"/>
              </a:spcAft>
              <a:buClr>
                <a:srgbClr val="FFFFFF"/>
              </a:buClr>
              <a:buSzPts val="1400"/>
              <a:buFont typeface="Calibri"/>
              <a:buAutoNum type="arabicPeriod"/>
            </a:pPr>
            <a:r>
              <a:rPr lang="en" sz="1400">
                <a:solidFill>
                  <a:srgbClr val="FFFFFF"/>
                </a:solidFill>
              </a:rPr>
              <a:t>The graduate degree will be awarded through an accredited institution of higher education in the United States or U.S. Territories, and; </a:t>
            </a:r>
            <a:endParaRPr sz="1400">
              <a:solidFill>
                <a:srgbClr val="FFFFFF"/>
              </a:solidFill>
            </a:endParaRPr>
          </a:p>
          <a:p>
            <a:pPr marL="457200" lvl="0" indent="-317500" algn="l" rtl="0">
              <a:lnSpc>
                <a:spcPct val="115000"/>
              </a:lnSpc>
              <a:spcBef>
                <a:spcPts val="0"/>
              </a:spcBef>
              <a:spcAft>
                <a:spcPts val="0"/>
              </a:spcAft>
              <a:buClr>
                <a:srgbClr val="FFFFFF"/>
              </a:buClr>
              <a:buSzPts val="1400"/>
              <a:buFont typeface="Calibri"/>
              <a:buAutoNum type="arabicPeriod"/>
            </a:pPr>
            <a:r>
              <a:rPr lang="en" sz="1400">
                <a:solidFill>
                  <a:srgbClr val="FFFFFF"/>
                </a:solidFill>
              </a:rPr>
              <a:t>The student has an interest in ocean, coastal, and Great Lakes resources and in the national policy decisions affecting those resources.</a:t>
            </a:r>
            <a:endParaRPr sz="1400">
              <a:solidFill>
                <a:srgbClr val="FFFFFF"/>
              </a:solidFill>
            </a:endParaRPr>
          </a:p>
          <a:p>
            <a:pPr marL="0" lvl="0" indent="0" algn="l" rtl="0">
              <a:spcBef>
                <a:spcPts val="30"/>
              </a:spcBef>
              <a:spcAft>
                <a:spcPts val="0"/>
              </a:spcAft>
              <a:buClr>
                <a:schemeClr val="dk1"/>
              </a:buClr>
              <a:buSzPts val="1100"/>
              <a:buFont typeface="Arial"/>
              <a:buNone/>
            </a:pPr>
            <a:endParaRPr sz="14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4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sz="1400">
                <a:solidFill>
                  <a:srgbClr val="FFFFFF"/>
                </a:solidFill>
              </a:rPr>
              <a:t>Application submission is through an application to the Sea Grant program in the state in which the student is earning their degree. If there is no Sea Grant program, a Sea Grant program will be assigned.</a:t>
            </a:r>
            <a:endParaRPr sz="1400">
              <a:solidFill>
                <a:srgbClr val="FFFFFF"/>
              </a:solidFill>
            </a:endParaRPr>
          </a:p>
        </p:txBody>
      </p:sp>
      <p:pic>
        <p:nvPicPr>
          <p:cNvPr id="425" name="Google Shape;425;p53"/>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26" name="Google Shape;426;p53"/>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4"/>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Criteria that Affect Eligibility</a:t>
            </a:r>
            <a:endParaRPr sz="2900" b="1">
              <a:latin typeface="Oswald"/>
              <a:ea typeface="Oswald"/>
              <a:cs typeface="Oswald"/>
              <a:sym typeface="Oswald"/>
            </a:endParaRPr>
          </a:p>
        </p:txBody>
      </p:sp>
      <p:sp>
        <p:nvSpPr>
          <p:cNvPr id="432" name="Google Shape;432;p5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sz="1800"/>
              <a:t>One year fellowship will take place in the National Capital region (DMV). Applicants must be prepared to relocate to the DMV</a:t>
            </a:r>
            <a:endParaRPr sz="1800"/>
          </a:p>
          <a:p>
            <a:pPr marL="457200" lvl="0" indent="0" algn="l" rtl="0">
              <a:spcBef>
                <a:spcPts val="0"/>
              </a:spcBef>
              <a:spcAft>
                <a:spcPts val="0"/>
              </a:spcAft>
              <a:buNone/>
            </a:pPr>
            <a:endParaRPr sz="600"/>
          </a:p>
          <a:p>
            <a:pPr marL="457200" lvl="0" indent="-342900" algn="l" rtl="0">
              <a:spcBef>
                <a:spcPts val="0"/>
              </a:spcBef>
              <a:spcAft>
                <a:spcPts val="0"/>
              </a:spcAft>
              <a:buSzPts val="1800"/>
              <a:buFont typeface="Calibri"/>
              <a:buChar char="•"/>
            </a:pPr>
            <a:r>
              <a:rPr lang="en" sz="1800"/>
              <a:t>Applicants must be able to pass a federal background security check (includes arrest record, questions on drug use, and a possible review of social media presence)</a:t>
            </a:r>
            <a:endParaRPr sz="1800"/>
          </a:p>
          <a:p>
            <a:pPr marL="0" lvl="0" indent="0" algn="l" rtl="0">
              <a:spcBef>
                <a:spcPts val="0"/>
              </a:spcBef>
              <a:spcAft>
                <a:spcPts val="0"/>
              </a:spcAft>
              <a:buNone/>
            </a:pPr>
            <a:endParaRPr sz="600"/>
          </a:p>
          <a:p>
            <a:pPr marL="457200" lvl="0" indent="-342900" algn="l" rtl="0">
              <a:spcBef>
                <a:spcPts val="0"/>
              </a:spcBef>
              <a:spcAft>
                <a:spcPts val="0"/>
              </a:spcAft>
              <a:buSzPts val="1800"/>
              <a:buFont typeface="Calibri"/>
              <a:buChar char="•"/>
            </a:pPr>
            <a:r>
              <a:rPr lang="en" sz="1800"/>
              <a:t>Prior contact/arrangements made with possible host offices before the start of the placement week will be cause for immediate disqualification from the process.</a:t>
            </a:r>
            <a:endParaRPr sz="1800"/>
          </a:p>
          <a:p>
            <a:pPr marL="457200" lvl="0" indent="0" algn="l" rtl="0">
              <a:spcBef>
                <a:spcPts val="0"/>
              </a:spcBef>
              <a:spcAft>
                <a:spcPts val="0"/>
              </a:spcAft>
              <a:buNone/>
            </a:pPr>
            <a:endParaRPr sz="600"/>
          </a:p>
          <a:p>
            <a:pPr marL="457200" lvl="0" indent="-355600" algn="l" rtl="0">
              <a:spcBef>
                <a:spcPts val="0"/>
              </a:spcBef>
              <a:spcAft>
                <a:spcPts val="0"/>
              </a:spcAft>
              <a:buSzPts val="2000"/>
              <a:buFont typeface="Calibri"/>
              <a:buChar char="•"/>
            </a:pPr>
            <a:r>
              <a:rPr lang="en" sz="1800"/>
              <a:t>Applicants that have been accepted as National Finalists and/or become fellows are not eligible to apply again without the written permission of the NSGO Fellowships Manager, which will only be granted in response to exceptional life events. </a:t>
            </a:r>
            <a:r>
              <a:rPr lang="en" sz="1000"/>
              <a:t>A National Finalists is defined as an applicant who goes through the review process and is selected at the national level for the fellowship program. Applicants are considered finalists until they are placed into a host office during the placement process.</a:t>
            </a:r>
            <a:endParaRPr sz="1000"/>
          </a:p>
        </p:txBody>
      </p:sp>
      <p:pic>
        <p:nvPicPr>
          <p:cNvPr id="433" name="Google Shape;433;p54"/>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34" name="Google Shape;434;p54"/>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5"/>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Forign Nationalist Details</a:t>
            </a:r>
            <a:endParaRPr sz="2900" b="1">
              <a:latin typeface="Oswald"/>
              <a:ea typeface="Oswald"/>
              <a:cs typeface="Oswald"/>
              <a:sym typeface="Oswald"/>
            </a:endParaRPr>
          </a:p>
        </p:txBody>
      </p:sp>
      <p:sp>
        <p:nvSpPr>
          <p:cNvPr id="440" name="Google Shape;440;p55"/>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sz="1800"/>
              <a:t>Foreign nationals are eligible for both the Executive and Legislative cohort</a:t>
            </a:r>
            <a:endParaRPr sz="1800"/>
          </a:p>
          <a:p>
            <a:pPr marL="457200" lvl="0" indent="-342900" algn="l" rtl="0">
              <a:spcBef>
                <a:spcPts val="0"/>
              </a:spcBef>
              <a:spcAft>
                <a:spcPts val="0"/>
              </a:spcAft>
              <a:buSzPts val="1800"/>
              <a:buFont typeface="Calibri"/>
              <a:buChar char="•"/>
            </a:pPr>
            <a:r>
              <a:rPr lang="en" sz="1800"/>
              <a:t>Non-U.S. Citizens are responsible for obtaining the appropriate Visa to allow them to work in the DMV</a:t>
            </a:r>
            <a:endParaRPr sz="1800"/>
          </a:p>
          <a:p>
            <a:pPr marL="914400" lvl="1" indent="-342900" algn="l" rtl="0">
              <a:spcBef>
                <a:spcPts val="0"/>
              </a:spcBef>
              <a:spcAft>
                <a:spcPts val="0"/>
              </a:spcAft>
              <a:buSzPts val="1800"/>
              <a:buFont typeface="Calibri"/>
              <a:buChar char="–"/>
            </a:pPr>
            <a:r>
              <a:rPr lang="en" sz="1800"/>
              <a:t>Visa Types (most common)</a:t>
            </a:r>
            <a:endParaRPr sz="1800"/>
          </a:p>
          <a:p>
            <a:pPr marL="1371600" lvl="2" indent="-342900" algn="l" rtl="0">
              <a:spcBef>
                <a:spcPts val="0"/>
              </a:spcBef>
              <a:spcAft>
                <a:spcPts val="0"/>
              </a:spcAft>
              <a:buSzPts val="1800"/>
              <a:buFont typeface="Calibri"/>
              <a:buChar char="•"/>
            </a:pPr>
            <a:r>
              <a:rPr lang="en" sz="1800"/>
              <a:t>Student--F1 Visa</a:t>
            </a:r>
            <a:endParaRPr sz="1800"/>
          </a:p>
          <a:p>
            <a:pPr marL="1371600" lvl="2" indent="-342900" algn="l" rtl="0">
              <a:spcBef>
                <a:spcPts val="0"/>
              </a:spcBef>
              <a:spcAft>
                <a:spcPts val="0"/>
              </a:spcAft>
              <a:buSzPts val="1800"/>
              <a:buFont typeface="Calibri"/>
              <a:buChar char="•"/>
            </a:pPr>
            <a:r>
              <a:rPr lang="en" sz="1800"/>
              <a:t>Graduated--Optional Practical Training (OPT) Extension</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Font typeface="Calibri"/>
              <a:buChar char="•"/>
            </a:pPr>
            <a:r>
              <a:rPr lang="en" sz="1800"/>
              <a:t>This fellowship is open to all eligible students regardless of nationality, a significant number of participating Federal host offices are unable to accept foreign nationals as Fellows. This may reduce the number of placement opportunities available to foreign nationals.</a:t>
            </a:r>
            <a:endParaRPr sz="1800"/>
          </a:p>
        </p:txBody>
      </p:sp>
      <p:pic>
        <p:nvPicPr>
          <p:cNvPr id="441" name="Google Shape;441;p55"/>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42" name="Google Shape;442;p55"/>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447" name="Google Shape;447;p56"/>
          <p:cNvGraphicFramePr/>
          <p:nvPr/>
        </p:nvGraphicFramePr>
        <p:xfrm>
          <a:off x="1440050" y="1063375"/>
          <a:ext cx="3000000" cy="3000000"/>
        </p:xfrm>
        <a:graphic>
          <a:graphicData uri="http://schemas.openxmlformats.org/drawingml/2006/table">
            <a:tbl>
              <a:tblPr>
                <a:noFill/>
                <a:tableStyleId>{9F66387D-AC6E-429C-9283-0FC7F9D26137}</a:tableStyleId>
              </a:tblPr>
              <a:tblGrid>
                <a:gridCol w="2904175">
                  <a:extLst>
                    <a:ext uri="{9D8B030D-6E8A-4147-A177-3AD203B41FA5}">
                      <a16:colId xmlns:a16="http://schemas.microsoft.com/office/drawing/2014/main" val="20000"/>
                    </a:ext>
                  </a:extLst>
                </a:gridCol>
                <a:gridCol w="3359700">
                  <a:extLst>
                    <a:ext uri="{9D8B030D-6E8A-4147-A177-3AD203B41FA5}">
                      <a16:colId xmlns:a16="http://schemas.microsoft.com/office/drawing/2014/main" val="20001"/>
                    </a:ext>
                  </a:extLst>
                </a:gridCol>
              </a:tblGrid>
              <a:tr h="337400">
                <a:tc gridSpan="2">
                  <a:txBody>
                    <a:bodyPr/>
                    <a:lstStyle/>
                    <a:p>
                      <a:pPr marL="0" lvl="0" indent="0" algn="ctr" rtl="0">
                        <a:lnSpc>
                          <a:spcPct val="115000"/>
                        </a:lnSpc>
                        <a:spcBef>
                          <a:spcPts val="0"/>
                        </a:spcBef>
                        <a:spcAft>
                          <a:spcPts val="0"/>
                        </a:spcAft>
                        <a:buNone/>
                      </a:pPr>
                      <a:r>
                        <a:rPr lang="en" sz="2000" b="1">
                          <a:latin typeface="Calibri"/>
                          <a:ea typeface="Calibri"/>
                          <a:cs typeface="Calibri"/>
                          <a:sym typeface="Calibri"/>
                        </a:rPr>
                        <a:t>Project Narrative</a:t>
                      </a:r>
                      <a:endParaRPr sz="2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5D9C3"/>
                    </a:solidFill>
                  </a:tcPr>
                </a:tc>
                <a:tc hMerge="1">
                  <a:txBody>
                    <a:bodyPr/>
                    <a:lstStyle/>
                    <a:p>
                      <a:endParaRPr lang="en-US"/>
                    </a:p>
                  </a:txBody>
                  <a:tcPr/>
                </a:tc>
                <a:extLst>
                  <a:ext uri="{0D108BD9-81ED-4DB2-BD59-A6C34878D82A}">
                    <a16:rowId xmlns:a16="http://schemas.microsoft.com/office/drawing/2014/main" val="10000"/>
                  </a:ext>
                </a:extLst>
              </a:tr>
              <a:tr h="285500">
                <a:tc gridSpan="2">
                  <a:txBody>
                    <a:bodyPr/>
                    <a:lstStyle/>
                    <a:p>
                      <a:pPr marL="0" lvl="0" indent="0" algn="ctr" rtl="0">
                        <a:lnSpc>
                          <a:spcPct val="115000"/>
                        </a:lnSpc>
                        <a:spcBef>
                          <a:spcPts val="0"/>
                        </a:spcBef>
                        <a:spcAft>
                          <a:spcPts val="0"/>
                        </a:spcAft>
                        <a:buNone/>
                      </a:pPr>
                      <a:r>
                        <a:rPr lang="en" b="1">
                          <a:latin typeface="Calibri"/>
                          <a:ea typeface="Calibri"/>
                          <a:cs typeface="Calibri"/>
                          <a:sym typeface="Calibri"/>
                        </a:rPr>
                        <a:t>TO BE SUBMITTED BY THE STUDENT</a:t>
                      </a:r>
                      <a:endParaRPr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extLst>
                  <a:ext uri="{0D108BD9-81ED-4DB2-BD59-A6C34878D82A}">
                    <a16:rowId xmlns:a16="http://schemas.microsoft.com/office/drawing/2014/main" val="10001"/>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(1) Curriculum vitae</a:t>
                      </a:r>
                      <a:endParaRPr>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r h="285500">
                <a:tc rowSpan="3">
                  <a:txBody>
                    <a:bodyPr/>
                    <a:lstStyle/>
                    <a:p>
                      <a:pPr marL="0" lvl="0" indent="0" algn="l" rtl="0">
                        <a:lnSpc>
                          <a:spcPct val="115000"/>
                        </a:lnSpc>
                        <a:spcBef>
                          <a:spcPts val="0"/>
                        </a:spcBef>
                        <a:spcAft>
                          <a:spcPts val="0"/>
                        </a:spcAft>
                        <a:buNone/>
                      </a:pPr>
                      <a:r>
                        <a:rPr lang="en">
                          <a:latin typeface="Calibri"/>
                          <a:ea typeface="Calibri"/>
                          <a:cs typeface="Calibri"/>
                          <a:sym typeface="Calibri"/>
                        </a:rPr>
                        <a:t>(2) Personal Education and Career Development Response</a:t>
                      </a:r>
                      <a:endParaRPr>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a:latin typeface="Calibri"/>
                          <a:ea typeface="Calibri"/>
                          <a:cs typeface="Calibri"/>
                          <a:sym typeface="Calibri"/>
                        </a:rPr>
                        <a:t>Section Once: Icebreaker</a:t>
                      </a:r>
                      <a:endParaRPr>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5500">
                <a:tc vMerge="1">
                  <a:txBody>
                    <a:bodyPr/>
                    <a:lstStyle/>
                    <a:p>
                      <a:endParaRPr lang="en-US"/>
                    </a:p>
                  </a:txBody>
                  <a:tcPr/>
                </a:tc>
                <a:tc>
                  <a:txBody>
                    <a:bodyPr/>
                    <a:lstStyle/>
                    <a:p>
                      <a:pPr marL="0" lvl="0" indent="0" algn="l" rtl="0">
                        <a:lnSpc>
                          <a:spcPct val="115000"/>
                        </a:lnSpc>
                        <a:spcBef>
                          <a:spcPts val="0"/>
                        </a:spcBef>
                        <a:spcAft>
                          <a:spcPts val="0"/>
                        </a:spcAft>
                        <a:buNone/>
                      </a:pPr>
                      <a:r>
                        <a:rPr lang="en">
                          <a:latin typeface="Calibri"/>
                          <a:ea typeface="Calibri"/>
                          <a:cs typeface="Calibri"/>
                          <a:sym typeface="Calibri"/>
                        </a:rPr>
                        <a:t>Section Two: Career Path and Objectives</a:t>
                      </a:r>
                      <a:endParaRPr>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5500">
                <a:tc vMerge="1">
                  <a:txBody>
                    <a:bodyPr/>
                    <a:lstStyle/>
                    <a:p>
                      <a:endParaRPr lang="en-US"/>
                    </a:p>
                  </a:txBody>
                  <a:tcPr/>
                </a:tc>
                <a:tc>
                  <a:txBody>
                    <a:bodyPr/>
                    <a:lstStyle/>
                    <a:p>
                      <a:pPr marL="0" lvl="0" indent="0" algn="l" rtl="0">
                        <a:lnSpc>
                          <a:spcPct val="115000"/>
                        </a:lnSpc>
                        <a:spcBef>
                          <a:spcPts val="0"/>
                        </a:spcBef>
                        <a:spcAft>
                          <a:spcPts val="0"/>
                        </a:spcAft>
                        <a:buNone/>
                      </a:pPr>
                      <a:r>
                        <a:rPr lang="en">
                          <a:latin typeface="Calibri"/>
                          <a:ea typeface="Calibri"/>
                          <a:cs typeface="Calibri"/>
                          <a:sym typeface="Calibri"/>
                        </a:rPr>
                        <a:t>Section Three: Career Path Experience</a:t>
                      </a:r>
                      <a:endParaRPr>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(3) Relevant Coursework and Future Year Plans</a:t>
                      </a:r>
                      <a:endParaRPr>
                        <a:latin typeface="Calibri"/>
                        <a:ea typeface="Calibri"/>
                        <a:cs typeface="Calibri"/>
                        <a:sym typeface="Calibri"/>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(4) Letters of Recommendation</a:t>
                      </a:r>
                      <a:endParaRPr>
                        <a:latin typeface="Calibri"/>
                        <a:ea typeface="Calibri"/>
                        <a:cs typeface="Calibri"/>
                        <a:sym typeface="Calibri"/>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7"/>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(5) Transcripts</a:t>
                      </a:r>
                      <a:endParaRPr>
                        <a:latin typeface="Calibri"/>
                        <a:ea typeface="Calibri"/>
                        <a:cs typeface="Calibri"/>
                        <a:sym typeface="Calibri"/>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8"/>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(6) (if applicable) Out of State Letter</a:t>
                      </a:r>
                      <a:endParaRPr>
                        <a:latin typeface="Calibri"/>
                        <a:ea typeface="Calibri"/>
                        <a:cs typeface="Calibri"/>
                        <a:sym typeface="Calibri"/>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9"/>
                  </a:ext>
                </a:extLst>
              </a:tr>
              <a:tr h="285500">
                <a:tc gridSpan="2">
                  <a:txBody>
                    <a:bodyPr/>
                    <a:lstStyle/>
                    <a:p>
                      <a:pPr marL="0" lvl="0" indent="0" algn="ctr" rtl="0">
                        <a:lnSpc>
                          <a:spcPct val="115000"/>
                        </a:lnSpc>
                        <a:spcBef>
                          <a:spcPts val="0"/>
                        </a:spcBef>
                        <a:spcAft>
                          <a:spcPts val="0"/>
                        </a:spcAft>
                        <a:buNone/>
                      </a:pPr>
                      <a:r>
                        <a:rPr lang="en" b="1">
                          <a:latin typeface="Calibri"/>
                          <a:ea typeface="Calibri"/>
                          <a:cs typeface="Calibri"/>
                          <a:sym typeface="Calibri"/>
                        </a:rPr>
                        <a:t>TO BE SUBMITTED BY THE PROGRAM</a:t>
                      </a:r>
                      <a:endParaRPr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0EBFF"/>
                    </a:solidFill>
                  </a:tcPr>
                </a:tc>
                <a:tc hMerge="1">
                  <a:txBody>
                    <a:bodyPr/>
                    <a:lstStyle/>
                    <a:p>
                      <a:endParaRPr lang="en-US"/>
                    </a:p>
                  </a:txBody>
                  <a:tcPr/>
                </a:tc>
                <a:extLst>
                  <a:ext uri="{0D108BD9-81ED-4DB2-BD59-A6C34878D82A}">
                    <a16:rowId xmlns:a16="http://schemas.microsoft.com/office/drawing/2014/main" val="10010"/>
                  </a:ext>
                </a:extLst>
              </a:tr>
              <a:tr h="285500">
                <a:tc gridSpan="2">
                  <a:txBody>
                    <a:bodyPr/>
                    <a:lstStyle/>
                    <a:p>
                      <a:pPr marL="0" lvl="0" indent="0" algn="l" rtl="0">
                        <a:lnSpc>
                          <a:spcPct val="115000"/>
                        </a:lnSpc>
                        <a:spcBef>
                          <a:spcPts val="0"/>
                        </a:spcBef>
                        <a:spcAft>
                          <a:spcPts val="0"/>
                        </a:spcAft>
                        <a:buNone/>
                      </a:pPr>
                      <a:r>
                        <a:rPr lang="en">
                          <a:latin typeface="Calibri"/>
                          <a:ea typeface="Calibri"/>
                          <a:cs typeface="Calibri"/>
                          <a:sym typeface="Calibri"/>
                        </a:rPr>
                        <a:t>(7) Director Letter</a:t>
                      </a:r>
                      <a:endParaRPr>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48" name="Google Shape;448;p5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The Application Package</a:t>
            </a:r>
            <a:endParaRPr sz="2900" b="1">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7"/>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sz="1800"/>
              <a:t>NOT to exceed TWO pages</a:t>
            </a:r>
            <a:endParaRPr sz="1800"/>
          </a:p>
          <a:p>
            <a:pPr marL="457200" lvl="0" indent="-342900" algn="l" rtl="0">
              <a:spcBef>
                <a:spcPts val="0"/>
              </a:spcBef>
              <a:spcAft>
                <a:spcPts val="0"/>
              </a:spcAft>
              <a:buSzPts val="1800"/>
              <a:buChar char="•"/>
            </a:pPr>
            <a:r>
              <a:rPr lang="en" sz="1800"/>
              <a:t>The student should not include personal contact information or web links to external resources (eg. Linkedin, articles, blogs, ect.).</a:t>
            </a:r>
            <a:endParaRPr sz="1800"/>
          </a:p>
          <a:p>
            <a:pPr marL="914400" lvl="1" indent="-342900" algn="l" rtl="0">
              <a:spcBef>
                <a:spcPts val="0"/>
              </a:spcBef>
              <a:spcAft>
                <a:spcPts val="0"/>
              </a:spcAft>
              <a:buSzPts val="1800"/>
              <a:buChar char="–"/>
            </a:pPr>
            <a:r>
              <a:rPr lang="en" sz="1800"/>
              <a:t>If included, programs should redact excess materials prior to submission to grants.gov</a:t>
            </a:r>
            <a:endParaRPr sz="1800"/>
          </a:p>
        </p:txBody>
      </p:sp>
      <p:pic>
        <p:nvPicPr>
          <p:cNvPr id="454" name="Google Shape;454;p57"/>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55" name="Google Shape;455;p57"/>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456" name="Google Shape;456;p57"/>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(1) Curriculum Vitae</a:t>
            </a:r>
            <a:endParaRPr sz="2900" b="1">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8"/>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1900" b="1">
              <a:latin typeface="Oswald"/>
              <a:ea typeface="Oswald"/>
              <a:cs typeface="Oswald"/>
              <a:sym typeface="Oswald"/>
            </a:endParaRPr>
          </a:p>
        </p:txBody>
      </p:sp>
      <p:sp>
        <p:nvSpPr>
          <p:cNvPr id="462" name="Google Shape;462;p58"/>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The student should emphasize their abilities and expectations of the fellowship experience in terms of their career development. </a:t>
            </a:r>
            <a:endParaRPr sz="1800"/>
          </a:p>
          <a:p>
            <a:pPr marL="457200" lvl="0" indent="-342900" algn="l" rtl="0">
              <a:spcBef>
                <a:spcPts val="0"/>
              </a:spcBef>
              <a:spcAft>
                <a:spcPts val="0"/>
              </a:spcAft>
              <a:buSzPts val="1800"/>
              <a:buChar char="•"/>
            </a:pPr>
            <a:r>
              <a:rPr lang="en" sz="1800"/>
              <a:t>Each section and subsequent subsection should be answered separately. </a:t>
            </a:r>
            <a:endParaRPr sz="1800"/>
          </a:p>
          <a:p>
            <a:pPr marL="457200" lvl="0" indent="-342900" algn="l" rtl="0">
              <a:spcBef>
                <a:spcPts val="0"/>
              </a:spcBef>
              <a:spcAft>
                <a:spcPts val="0"/>
              </a:spcAft>
              <a:buSzPts val="1800"/>
              <a:buChar char="•"/>
            </a:pPr>
            <a:r>
              <a:rPr lang="en" sz="1800"/>
              <a:t>The entire personal education and career development section should not exceed </a:t>
            </a:r>
            <a:r>
              <a:rPr lang="en" sz="1800" b="1"/>
              <a:t>1,500 words total</a:t>
            </a:r>
            <a:r>
              <a:rPr lang="en" sz="1800"/>
              <a:t>; suggested word counts will be included with each subsection below. </a:t>
            </a:r>
            <a:endParaRPr sz="1800"/>
          </a:p>
          <a:p>
            <a:pPr marL="914400" lvl="1" indent="-342900" algn="l" rtl="0">
              <a:spcBef>
                <a:spcPts val="0"/>
              </a:spcBef>
              <a:spcAft>
                <a:spcPts val="0"/>
              </a:spcAft>
              <a:buSzPts val="1800"/>
              <a:buChar char="–"/>
            </a:pPr>
            <a:r>
              <a:rPr lang="en" sz="1800"/>
              <a:t>Section headers will count as part of the overall word count. </a:t>
            </a:r>
            <a:endParaRPr sz="1800"/>
          </a:p>
          <a:p>
            <a:pPr marL="457200" lvl="0" indent="-342900" algn="l" rtl="0">
              <a:spcBef>
                <a:spcPts val="0"/>
              </a:spcBef>
              <a:spcAft>
                <a:spcPts val="0"/>
              </a:spcAft>
              <a:buSzPts val="1800"/>
              <a:buChar char="•"/>
            </a:pPr>
            <a:r>
              <a:rPr lang="en" sz="1800"/>
              <a:t>The student should not include personal contact information or web links to external resources (e.g., LinkedIn, articles, blogs, etc.). If included, programs should redact prior to submission.</a:t>
            </a:r>
            <a:endParaRPr sz="1800"/>
          </a:p>
        </p:txBody>
      </p:sp>
      <p:pic>
        <p:nvPicPr>
          <p:cNvPr id="463" name="Google Shape;463;p58"/>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64" name="Google Shape;464;p58"/>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p:nvPr/>
        </p:nvSpPr>
        <p:spPr>
          <a:xfrm>
            <a:off x="445525" y="184850"/>
            <a:ext cx="5296024" cy="4855124"/>
          </a:xfrm>
          <a:custGeom>
            <a:avLst/>
            <a:gdLst/>
            <a:ahLst/>
            <a:cxnLst/>
            <a:rect l="l" t="t" r="r" b="b"/>
            <a:pathLst>
              <a:path w="122785" h="112563" extrusionOk="0">
                <a:moveTo>
                  <a:pt x="71028" y="1"/>
                </a:moveTo>
                <a:cubicBezTo>
                  <a:pt x="65152" y="1"/>
                  <a:pt x="59294" y="555"/>
                  <a:pt x="53658" y="2189"/>
                </a:cubicBezTo>
                <a:cubicBezTo>
                  <a:pt x="43388" y="5178"/>
                  <a:pt x="34818" y="12186"/>
                  <a:pt x="29968" y="21699"/>
                </a:cubicBezTo>
                <a:cubicBezTo>
                  <a:pt x="24721" y="31970"/>
                  <a:pt x="21682" y="43518"/>
                  <a:pt x="14327" y="52609"/>
                </a:cubicBezTo>
                <a:cubicBezTo>
                  <a:pt x="10457" y="57422"/>
                  <a:pt x="5397" y="61503"/>
                  <a:pt x="3176" y="67258"/>
                </a:cubicBezTo>
                <a:cubicBezTo>
                  <a:pt x="0" y="75506"/>
                  <a:pt x="3945" y="85417"/>
                  <a:pt x="11139" y="90540"/>
                </a:cubicBezTo>
                <a:cubicBezTo>
                  <a:pt x="15679" y="93753"/>
                  <a:pt x="21174" y="95303"/>
                  <a:pt x="26111" y="97882"/>
                </a:cubicBezTo>
                <a:cubicBezTo>
                  <a:pt x="30662" y="100264"/>
                  <a:pt x="34706" y="103514"/>
                  <a:pt x="39196" y="106032"/>
                </a:cubicBezTo>
                <a:cubicBezTo>
                  <a:pt x="47601" y="110735"/>
                  <a:pt x="57045" y="112562"/>
                  <a:pt x="66700" y="112562"/>
                </a:cubicBezTo>
                <a:cubicBezTo>
                  <a:pt x="75939" y="112562"/>
                  <a:pt x="85370" y="110889"/>
                  <a:pt x="94268" y="108463"/>
                </a:cubicBezTo>
                <a:cubicBezTo>
                  <a:pt x="103360" y="105994"/>
                  <a:pt x="112886" y="102323"/>
                  <a:pt x="118096" y="94472"/>
                </a:cubicBezTo>
                <a:cubicBezTo>
                  <a:pt x="122090" y="88444"/>
                  <a:pt x="122784" y="81138"/>
                  <a:pt x="121891" y="73832"/>
                </a:cubicBezTo>
                <a:cubicBezTo>
                  <a:pt x="121395" y="69677"/>
                  <a:pt x="120378" y="65522"/>
                  <a:pt x="119162" y="61589"/>
                </a:cubicBezTo>
                <a:cubicBezTo>
                  <a:pt x="117810" y="57187"/>
                  <a:pt x="116235" y="52733"/>
                  <a:pt x="116396" y="48119"/>
                </a:cubicBezTo>
                <a:cubicBezTo>
                  <a:pt x="116520" y="44869"/>
                  <a:pt x="117500" y="41732"/>
                  <a:pt x="117984" y="38519"/>
                </a:cubicBezTo>
                <a:cubicBezTo>
                  <a:pt x="118777" y="33372"/>
                  <a:pt x="118281" y="28088"/>
                  <a:pt x="116930" y="23064"/>
                </a:cubicBezTo>
                <a:cubicBezTo>
                  <a:pt x="115962" y="19455"/>
                  <a:pt x="114511" y="15907"/>
                  <a:pt x="112204" y="12967"/>
                </a:cubicBezTo>
                <a:cubicBezTo>
                  <a:pt x="110133" y="10338"/>
                  <a:pt x="107429" y="8254"/>
                  <a:pt x="104513" y="6605"/>
                </a:cubicBezTo>
                <a:cubicBezTo>
                  <a:pt x="96811" y="2250"/>
                  <a:pt x="87793" y="874"/>
                  <a:pt x="78962" y="291"/>
                </a:cubicBezTo>
                <a:cubicBezTo>
                  <a:pt x="76326" y="113"/>
                  <a:pt x="73675" y="1"/>
                  <a:pt x="7102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1"/>
          <p:cNvSpPr txBox="1"/>
          <p:nvPr/>
        </p:nvSpPr>
        <p:spPr>
          <a:xfrm>
            <a:off x="2122050" y="1854025"/>
            <a:ext cx="5079000" cy="2721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3400">
                <a:solidFill>
                  <a:srgbClr val="434343"/>
                </a:solidFill>
                <a:latin typeface="Oswald SemiBold"/>
                <a:ea typeface="Oswald SemiBold"/>
                <a:cs typeface="Oswald SemiBold"/>
                <a:sym typeface="Oswald SemiBold"/>
              </a:rPr>
              <a:t>Enhance the practical use and conservation of coastal, marine and Great Lakes resources to create a sustainable economy and environment</a:t>
            </a:r>
            <a:endParaRPr sz="3400">
              <a:solidFill>
                <a:srgbClr val="434343"/>
              </a:solidFill>
              <a:latin typeface="Oswald SemiBold"/>
              <a:ea typeface="Oswald SemiBold"/>
              <a:cs typeface="Oswald SemiBold"/>
              <a:sym typeface="Oswald SemiBold"/>
            </a:endParaRPr>
          </a:p>
        </p:txBody>
      </p:sp>
      <p:sp>
        <p:nvSpPr>
          <p:cNvPr id="260" name="Google Shape;260;p41"/>
          <p:cNvSpPr txBox="1"/>
          <p:nvPr/>
        </p:nvSpPr>
        <p:spPr>
          <a:xfrm>
            <a:off x="401600" y="261675"/>
            <a:ext cx="6241200" cy="10401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6100">
                <a:solidFill>
                  <a:srgbClr val="434343"/>
                </a:solidFill>
                <a:latin typeface="Oswald SemiBold"/>
                <a:ea typeface="Oswald SemiBold"/>
                <a:cs typeface="Oswald SemiBold"/>
                <a:sym typeface="Oswald SemiBold"/>
              </a:rPr>
              <a:t>Sea Grant’s Mission</a:t>
            </a:r>
            <a:endParaRPr sz="6100">
              <a:solidFill>
                <a:srgbClr val="434343"/>
              </a:solidFill>
              <a:latin typeface="Oswald SemiBold"/>
              <a:ea typeface="Oswald SemiBold"/>
              <a:cs typeface="Oswald SemiBold"/>
              <a:sym typeface="Oswald SemiBold"/>
            </a:endParaRPr>
          </a:p>
        </p:txBody>
      </p:sp>
      <p:pic>
        <p:nvPicPr>
          <p:cNvPr id="261" name="Google Shape;261;p41"/>
          <p:cNvPicPr preferRelativeResize="0"/>
          <p:nvPr/>
        </p:nvPicPr>
        <p:blipFill>
          <a:blip r:embed="rId3">
            <a:alphaModFix/>
          </a:blip>
          <a:stretch>
            <a:fillRect/>
          </a:stretch>
        </p:blipFill>
        <p:spPr>
          <a:xfrm>
            <a:off x="104275" y="3987350"/>
            <a:ext cx="1320626" cy="1320626"/>
          </a:xfrm>
          <a:prstGeom prst="rect">
            <a:avLst/>
          </a:prstGeom>
          <a:noFill/>
          <a:ln>
            <a:noFill/>
          </a:ln>
        </p:spPr>
      </p:pic>
      <p:grpSp>
        <p:nvGrpSpPr>
          <p:cNvPr id="262" name="Google Shape;262;p41"/>
          <p:cNvGrpSpPr/>
          <p:nvPr/>
        </p:nvGrpSpPr>
        <p:grpSpPr>
          <a:xfrm>
            <a:off x="144308" y="2985050"/>
            <a:ext cx="1825338" cy="1056570"/>
            <a:chOff x="4729679" y="1572216"/>
            <a:chExt cx="2699406" cy="1562742"/>
          </a:xfrm>
        </p:grpSpPr>
        <p:grpSp>
          <p:nvGrpSpPr>
            <p:cNvPr id="263" name="Google Shape;263;p41"/>
            <p:cNvGrpSpPr/>
            <p:nvPr/>
          </p:nvGrpSpPr>
          <p:grpSpPr>
            <a:xfrm>
              <a:off x="5214893" y="1977716"/>
              <a:ext cx="1921919" cy="1157242"/>
              <a:chOff x="6120149" y="495000"/>
              <a:chExt cx="1327201" cy="799200"/>
            </a:xfrm>
          </p:grpSpPr>
          <p:sp>
            <p:nvSpPr>
              <p:cNvPr id="264" name="Google Shape;264;p41"/>
              <p:cNvSpPr/>
              <p:nvPr/>
            </p:nvSpPr>
            <p:spPr>
              <a:xfrm flipH="1">
                <a:off x="6907076" y="720241"/>
                <a:ext cx="434986" cy="170875"/>
              </a:xfrm>
              <a:custGeom>
                <a:avLst/>
                <a:gdLst/>
                <a:ahLst/>
                <a:cxnLst/>
                <a:rect l="l" t="t" r="r" b="b"/>
                <a:pathLst>
                  <a:path w="3739" h="1716" extrusionOk="0">
                    <a:moveTo>
                      <a:pt x="2048" y="1"/>
                    </a:moveTo>
                    <a:lnTo>
                      <a:pt x="1786" y="120"/>
                    </a:lnTo>
                    <a:lnTo>
                      <a:pt x="1691" y="191"/>
                    </a:lnTo>
                    <a:lnTo>
                      <a:pt x="1667" y="406"/>
                    </a:lnTo>
                    <a:lnTo>
                      <a:pt x="1143" y="763"/>
                    </a:lnTo>
                    <a:lnTo>
                      <a:pt x="1119" y="858"/>
                    </a:lnTo>
                    <a:lnTo>
                      <a:pt x="1048" y="834"/>
                    </a:lnTo>
                    <a:lnTo>
                      <a:pt x="619" y="739"/>
                    </a:lnTo>
                    <a:lnTo>
                      <a:pt x="214" y="811"/>
                    </a:lnTo>
                    <a:lnTo>
                      <a:pt x="0" y="953"/>
                    </a:lnTo>
                    <a:lnTo>
                      <a:pt x="810" y="1239"/>
                    </a:lnTo>
                    <a:lnTo>
                      <a:pt x="286" y="1620"/>
                    </a:lnTo>
                    <a:lnTo>
                      <a:pt x="500" y="1715"/>
                    </a:lnTo>
                    <a:lnTo>
                      <a:pt x="834" y="1692"/>
                    </a:lnTo>
                    <a:lnTo>
                      <a:pt x="1143" y="1477"/>
                    </a:lnTo>
                    <a:lnTo>
                      <a:pt x="1191" y="1406"/>
                    </a:lnTo>
                    <a:lnTo>
                      <a:pt x="1286" y="1430"/>
                    </a:lnTo>
                    <a:lnTo>
                      <a:pt x="2120" y="1501"/>
                    </a:lnTo>
                    <a:lnTo>
                      <a:pt x="2715" y="1406"/>
                    </a:lnTo>
                    <a:lnTo>
                      <a:pt x="2977" y="1311"/>
                    </a:lnTo>
                    <a:lnTo>
                      <a:pt x="3382" y="1049"/>
                    </a:lnTo>
                    <a:lnTo>
                      <a:pt x="3691" y="620"/>
                    </a:lnTo>
                    <a:lnTo>
                      <a:pt x="3739" y="549"/>
                    </a:lnTo>
                    <a:lnTo>
                      <a:pt x="3620" y="334"/>
                    </a:lnTo>
                    <a:lnTo>
                      <a:pt x="3572" y="287"/>
                    </a:lnTo>
                    <a:lnTo>
                      <a:pt x="2953" y="72"/>
                    </a:lnTo>
                    <a:lnTo>
                      <a:pt x="2334" y="72"/>
                    </a:lnTo>
                    <a:lnTo>
                      <a:pt x="2167" y="25"/>
                    </a:lnTo>
                    <a:lnTo>
                      <a:pt x="2048" y="1"/>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1"/>
              <p:cNvSpPr/>
              <p:nvPr/>
            </p:nvSpPr>
            <p:spPr>
              <a:xfrm flipH="1">
                <a:off x="6178324" y="1007220"/>
                <a:ext cx="426842" cy="194574"/>
              </a:xfrm>
              <a:custGeom>
                <a:avLst/>
                <a:gdLst/>
                <a:ahLst/>
                <a:cxnLst/>
                <a:rect l="l" t="t" r="r" b="b"/>
                <a:pathLst>
                  <a:path w="3669" h="1954" extrusionOk="0">
                    <a:moveTo>
                      <a:pt x="2835" y="0"/>
                    </a:moveTo>
                    <a:lnTo>
                      <a:pt x="2311" y="72"/>
                    </a:lnTo>
                    <a:lnTo>
                      <a:pt x="2263" y="96"/>
                    </a:lnTo>
                    <a:lnTo>
                      <a:pt x="2215" y="96"/>
                    </a:lnTo>
                    <a:lnTo>
                      <a:pt x="2049" y="72"/>
                    </a:lnTo>
                    <a:lnTo>
                      <a:pt x="1906" y="72"/>
                    </a:lnTo>
                    <a:lnTo>
                      <a:pt x="1691" y="215"/>
                    </a:lnTo>
                    <a:lnTo>
                      <a:pt x="1596" y="310"/>
                    </a:lnTo>
                    <a:lnTo>
                      <a:pt x="1596" y="524"/>
                    </a:lnTo>
                    <a:lnTo>
                      <a:pt x="1120" y="929"/>
                    </a:lnTo>
                    <a:lnTo>
                      <a:pt x="1096" y="1048"/>
                    </a:lnTo>
                    <a:lnTo>
                      <a:pt x="1025" y="1024"/>
                    </a:lnTo>
                    <a:lnTo>
                      <a:pt x="596" y="977"/>
                    </a:lnTo>
                    <a:lnTo>
                      <a:pt x="191" y="1120"/>
                    </a:lnTo>
                    <a:lnTo>
                      <a:pt x="1" y="1286"/>
                    </a:lnTo>
                    <a:lnTo>
                      <a:pt x="858" y="1453"/>
                    </a:lnTo>
                    <a:lnTo>
                      <a:pt x="382" y="1906"/>
                    </a:lnTo>
                    <a:lnTo>
                      <a:pt x="596" y="1953"/>
                    </a:lnTo>
                    <a:lnTo>
                      <a:pt x="929" y="1882"/>
                    </a:lnTo>
                    <a:lnTo>
                      <a:pt x="1215" y="1644"/>
                    </a:lnTo>
                    <a:lnTo>
                      <a:pt x="1239" y="1572"/>
                    </a:lnTo>
                    <a:lnTo>
                      <a:pt x="1334" y="1596"/>
                    </a:lnTo>
                    <a:lnTo>
                      <a:pt x="2192" y="1548"/>
                    </a:lnTo>
                    <a:lnTo>
                      <a:pt x="2763" y="1358"/>
                    </a:lnTo>
                    <a:lnTo>
                      <a:pt x="3025" y="1239"/>
                    </a:lnTo>
                    <a:lnTo>
                      <a:pt x="3382" y="929"/>
                    </a:lnTo>
                    <a:lnTo>
                      <a:pt x="3644" y="477"/>
                    </a:lnTo>
                    <a:lnTo>
                      <a:pt x="3668" y="381"/>
                    </a:lnTo>
                    <a:lnTo>
                      <a:pt x="3525" y="191"/>
                    </a:lnTo>
                    <a:lnTo>
                      <a:pt x="3478" y="167"/>
                    </a:lnTo>
                    <a:lnTo>
                      <a:pt x="2835"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1"/>
              <p:cNvSpPr/>
              <p:nvPr/>
            </p:nvSpPr>
            <p:spPr>
              <a:xfrm flipH="1">
                <a:off x="6663226" y="497390"/>
                <a:ext cx="321441" cy="109137"/>
              </a:xfrm>
              <a:custGeom>
                <a:avLst/>
                <a:gdLst/>
                <a:ahLst/>
                <a:cxnLst/>
                <a:rect l="l" t="t" r="r" b="b"/>
                <a:pathLst>
                  <a:path w="2763" h="1096" extrusionOk="0">
                    <a:moveTo>
                      <a:pt x="1596" y="0"/>
                    </a:moveTo>
                    <a:lnTo>
                      <a:pt x="1405" y="48"/>
                    </a:lnTo>
                    <a:lnTo>
                      <a:pt x="1310" y="96"/>
                    </a:lnTo>
                    <a:lnTo>
                      <a:pt x="1286" y="238"/>
                    </a:lnTo>
                    <a:lnTo>
                      <a:pt x="857" y="429"/>
                    </a:lnTo>
                    <a:lnTo>
                      <a:pt x="810" y="500"/>
                    </a:lnTo>
                    <a:lnTo>
                      <a:pt x="762" y="477"/>
                    </a:lnTo>
                    <a:lnTo>
                      <a:pt x="476" y="334"/>
                    </a:lnTo>
                    <a:lnTo>
                      <a:pt x="167" y="358"/>
                    </a:lnTo>
                    <a:lnTo>
                      <a:pt x="0" y="429"/>
                    </a:lnTo>
                    <a:lnTo>
                      <a:pt x="548" y="739"/>
                    </a:lnTo>
                    <a:lnTo>
                      <a:pt x="119" y="953"/>
                    </a:lnTo>
                    <a:lnTo>
                      <a:pt x="262" y="1024"/>
                    </a:lnTo>
                    <a:lnTo>
                      <a:pt x="500" y="1048"/>
                    </a:lnTo>
                    <a:lnTo>
                      <a:pt x="762" y="953"/>
                    </a:lnTo>
                    <a:lnTo>
                      <a:pt x="786" y="905"/>
                    </a:lnTo>
                    <a:lnTo>
                      <a:pt x="1048" y="1024"/>
                    </a:lnTo>
                    <a:lnTo>
                      <a:pt x="1905" y="1096"/>
                    </a:lnTo>
                    <a:lnTo>
                      <a:pt x="2310" y="1000"/>
                    </a:lnTo>
                    <a:lnTo>
                      <a:pt x="2715" y="667"/>
                    </a:lnTo>
                    <a:lnTo>
                      <a:pt x="2763" y="596"/>
                    </a:lnTo>
                    <a:lnTo>
                      <a:pt x="2715" y="429"/>
                    </a:lnTo>
                    <a:lnTo>
                      <a:pt x="2667" y="405"/>
                    </a:lnTo>
                    <a:lnTo>
                      <a:pt x="2262" y="143"/>
                    </a:lnTo>
                    <a:lnTo>
                      <a:pt x="1881" y="96"/>
                    </a:lnTo>
                    <a:lnTo>
                      <a:pt x="1810" y="96"/>
                    </a:lnTo>
                    <a:lnTo>
                      <a:pt x="1691" y="24"/>
                    </a:lnTo>
                    <a:lnTo>
                      <a:pt x="1596"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p:nvPr/>
            </p:nvSpPr>
            <p:spPr>
              <a:xfrm flipH="1">
                <a:off x="6690913" y="933733"/>
                <a:ext cx="213479" cy="83048"/>
              </a:xfrm>
              <a:custGeom>
                <a:avLst/>
                <a:gdLst/>
                <a:ahLst/>
                <a:cxnLst/>
                <a:rect l="l" t="t" r="r" b="b"/>
                <a:pathLst>
                  <a:path w="1835" h="834" extrusionOk="0">
                    <a:moveTo>
                      <a:pt x="1001" y="0"/>
                    </a:moveTo>
                    <a:lnTo>
                      <a:pt x="882" y="48"/>
                    </a:lnTo>
                    <a:lnTo>
                      <a:pt x="834" y="95"/>
                    </a:lnTo>
                    <a:lnTo>
                      <a:pt x="810" y="191"/>
                    </a:lnTo>
                    <a:lnTo>
                      <a:pt x="548" y="357"/>
                    </a:lnTo>
                    <a:lnTo>
                      <a:pt x="548" y="405"/>
                    </a:lnTo>
                    <a:lnTo>
                      <a:pt x="501" y="405"/>
                    </a:lnTo>
                    <a:lnTo>
                      <a:pt x="215" y="357"/>
                    </a:lnTo>
                    <a:lnTo>
                      <a:pt x="1" y="453"/>
                    </a:lnTo>
                    <a:lnTo>
                      <a:pt x="382" y="595"/>
                    </a:lnTo>
                    <a:lnTo>
                      <a:pt x="144" y="786"/>
                    </a:lnTo>
                    <a:lnTo>
                      <a:pt x="334" y="834"/>
                    </a:lnTo>
                    <a:lnTo>
                      <a:pt x="572" y="715"/>
                    </a:lnTo>
                    <a:lnTo>
                      <a:pt x="572" y="691"/>
                    </a:lnTo>
                    <a:lnTo>
                      <a:pt x="763" y="738"/>
                    </a:lnTo>
                    <a:lnTo>
                      <a:pt x="1334" y="667"/>
                    </a:lnTo>
                    <a:lnTo>
                      <a:pt x="1596" y="572"/>
                    </a:lnTo>
                    <a:lnTo>
                      <a:pt x="1811" y="286"/>
                    </a:lnTo>
                    <a:lnTo>
                      <a:pt x="1834" y="262"/>
                    </a:lnTo>
                    <a:lnTo>
                      <a:pt x="1787" y="143"/>
                    </a:lnTo>
                    <a:lnTo>
                      <a:pt x="1668" y="72"/>
                    </a:lnTo>
                    <a:lnTo>
                      <a:pt x="1191" y="24"/>
                    </a:lnTo>
                    <a:lnTo>
                      <a:pt x="1144" y="24"/>
                    </a:lnTo>
                    <a:lnTo>
                      <a:pt x="1072"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1"/>
              <p:cNvSpPr/>
              <p:nvPr/>
            </p:nvSpPr>
            <p:spPr>
              <a:xfrm flipH="1">
                <a:off x="7131491" y="1199303"/>
                <a:ext cx="210571" cy="94897"/>
              </a:xfrm>
              <a:custGeom>
                <a:avLst/>
                <a:gdLst/>
                <a:ahLst/>
                <a:cxnLst/>
                <a:rect l="l" t="t" r="r" b="b"/>
                <a:pathLst>
                  <a:path w="1810" h="953" extrusionOk="0">
                    <a:moveTo>
                      <a:pt x="1024" y="0"/>
                    </a:moveTo>
                    <a:lnTo>
                      <a:pt x="953" y="24"/>
                    </a:lnTo>
                    <a:lnTo>
                      <a:pt x="834" y="72"/>
                    </a:lnTo>
                    <a:lnTo>
                      <a:pt x="786" y="119"/>
                    </a:lnTo>
                    <a:lnTo>
                      <a:pt x="810" y="238"/>
                    </a:lnTo>
                    <a:lnTo>
                      <a:pt x="572" y="429"/>
                    </a:lnTo>
                    <a:lnTo>
                      <a:pt x="548" y="500"/>
                    </a:lnTo>
                    <a:lnTo>
                      <a:pt x="524" y="477"/>
                    </a:lnTo>
                    <a:lnTo>
                      <a:pt x="214" y="477"/>
                    </a:lnTo>
                    <a:lnTo>
                      <a:pt x="0" y="596"/>
                    </a:lnTo>
                    <a:lnTo>
                      <a:pt x="429" y="691"/>
                    </a:lnTo>
                    <a:lnTo>
                      <a:pt x="191" y="905"/>
                    </a:lnTo>
                    <a:lnTo>
                      <a:pt x="405" y="953"/>
                    </a:lnTo>
                    <a:lnTo>
                      <a:pt x="619" y="786"/>
                    </a:lnTo>
                    <a:lnTo>
                      <a:pt x="619" y="762"/>
                    </a:lnTo>
                    <a:lnTo>
                      <a:pt x="810" y="786"/>
                    </a:lnTo>
                    <a:lnTo>
                      <a:pt x="1381" y="643"/>
                    </a:lnTo>
                    <a:lnTo>
                      <a:pt x="1619" y="524"/>
                    </a:lnTo>
                    <a:lnTo>
                      <a:pt x="1810" y="215"/>
                    </a:lnTo>
                    <a:lnTo>
                      <a:pt x="1810" y="167"/>
                    </a:lnTo>
                    <a:lnTo>
                      <a:pt x="1762" y="72"/>
                    </a:lnTo>
                    <a:lnTo>
                      <a:pt x="1643" y="0"/>
                    </a:lnTo>
                    <a:lnTo>
                      <a:pt x="1143" y="24"/>
                    </a:lnTo>
                    <a:lnTo>
                      <a:pt x="1119" y="24"/>
                    </a:lnTo>
                    <a:lnTo>
                      <a:pt x="1024"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1"/>
              <p:cNvSpPr/>
              <p:nvPr/>
            </p:nvSpPr>
            <p:spPr>
              <a:xfrm flipH="1">
                <a:off x="6120149" y="746330"/>
                <a:ext cx="160895" cy="71297"/>
              </a:xfrm>
              <a:custGeom>
                <a:avLst/>
                <a:gdLst/>
                <a:ahLst/>
                <a:cxnLst/>
                <a:rect l="l" t="t" r="r" b="b"/>
                <a:pathLst>
                  <a:path w="1383" h="716" extrusionOk="0">
                    <a:moveTo>
                      <a:pt x="715" y="1"/>
                    </a:moveTo>
                    <a:lnTo>
                      <a:pt x="620" y="48"/>
                    </a:lnTo>
                    <a:lnTo>
                      <a:pt x="596" y="96"/>
                    </a:lnTo>
                    <a:lnTo>
                      <a:pt x="596" y="167"/>
                    </a:lnTo>
                    <a:lnTo>
                      <a:pt x="406" y="334"/>
                    </a:lnTo>
                    <a:lnTo>
                      <a:pt x="406" y="358"/>
                    </a:lnTo>
                    <a:lnTo>
                      <a:pt x="311" y="310"/>
                    </a:lnTo>
                    <a:lnTo>
                      <a:pt x="1" y="453"/>
                    </a:lnTo>
                    <a:lnTo>
                      <a:pt x="311" y="525"/>
                    </a:lnTo>
                    <a:lnTo>
                      <a:pt x="144" y="691"/>
                    </a:lnTo>
                    <a:lnTo>
                      <a:pt x="287" y="715"/>
                    </a:lnTo>
                    <a:lnTo>
                      <a:pt x="453" y="596"/>
                    </a:lnTo>
                    <a:lnTo>
                      <a:pt x="453" y="572"/>
                    </a:lnTo>
                    <a:lnTo>
                      <a:pt x="596" y="572"/>
                    </a:lnTo>
                    <a:lnTo>
                      <a:pt x="1025" y="477"/>
                    </a:lnTo>
                    <a:lnTo>
                      <a:pt x="1358" y="239"/>
                    </a:lnTo>
                    <a:lnTo>
                      <a:pt x="1382" y="120"/>
                    </a:lnTo>
                    <a:lnTo>
                      <a:pt x="1335" y="48"/>
                    </a:lnTo>
                    <a:lnTo>
                      <a:pt x="1239" y="1"/>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1"/>
              <p:cNvSpPr/>
              <p:nvPr/>
            </p:nvSpPr>
            <p:spPr>
              <a:xfrm flipH="1">
                <a:off x="6283607" y="618275"/>
                <a:ext cx="213479" cy="85537"/>
              </a:xfrm>
              <a:custGeom>
                <a:avLst/>
                <a:gdLst/>
                <a:ahLst/>
                <a:cxnLst/>
                <a:rect l="l" t="t" r="r" b="b"/>
                <a:pathLst>
                  <a:path w="1835" h="859" extrusionOk="0">
                    <a:moveTo>
                      <a:pt x="1001" y="1"/>
                    </a:moveTo>
                    <a:lnTo>
                      <a:pt x="882" y="48"/>
                    </a:lnTo>
                    <a:lnTo>
                      <a:pt x="834" y="96"/>
                    </a:lnTo>
                    <a:lnTo>
                      <a:pt x="810" y="191"/>
                    </a:lnTo>
                    <a:lnTo>
                      <a:pt x="572" y="382"/>
                    </a:lnTo>
                    <a:lnTo>
                      <a:pt x="548" y="429"/>
                    </a:lnTo>
                    <a:lnTo>
                      <a:pt x="524" y="406"/>
                    </a:lnTo>
                    <a:lnTo>
                      <a:pt x="215" y="358"/>
                    </a:lnTo>
                    <a:lnTo>
                      <a:pt x="0" y="477"/>
                    </a:lnTo>
                    <a:lnTo>
                      <a:pt x="405" y="596"/>
                    </a:lnTo>
                    <a:lnTo>
                      <a:pt x="143" y="811"/>
                    </a:lnTo>
                    <a:lnTo>
                      <a:pt x="334" y="858"/>
                    </a:lnTo>
                    <a:lnTo>
                      <a:pt x="572" y="715"/>
                    </a:lnTo>
                    <a:lnTo>
                      <a:pt x="572" y="691"/>
                    </a:lnTo>
                    <a:lnTo>
                      <a:pt x="762" y="739"/>
                    </a:lnTo>
                    <a:lnTo>
                      <a:pt x="1334" y="691"/>
                    </a:lnTo>
                    <a:lnTo>
                      <a:pt x="1596" y="596"/>
                    </a:lnTo>
                    <a:lnTo>
                      <a:pt x="1834" y="310"/>
                    </a:lnTo>
                    <a:lnTo>
                      <a:pt x="1834" y="263"/>
                    </a:lnTo>
                    <a:lnTo>
                      <a:pt x="1787" y="168"/>
                    </a:lnTo>
                    <a:lnTo>
                      <a:pt x="1667" y="72"/>
                    </a:lnTo>
                    <a:lnTo>
                      <a:pt x="1191" y="25"/>
                    </a:lnTo>
                    <a:lnTo>
                      <a:pt x="1167" y="25"/>
                    </a:lnTo>
                    <a:lnTo>
                      <a:pt x="1144" y="48"/>
                    </a:lnTo>
                    <a:lnTo>
                      <a:pt x="1072" y="1"/>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1"/>
              <p:cNvSpPr/>
              <p:nvPr/>
            </p:nvSpPr>
            <p:spPr>
              <a:xfrm flipH="1">
                <a:off x="7233987" y="495000"/>
                <a:ext cx="213363" cy="73588"/>
              </a:xfrm>
              <a:custGeom>
                <a:avLst/>
                <a:gdLst/>
                <a:ahLst/>
                <a:cxnLst/>
                <a:rect l="l" t="t" r="r" b="b"/>
                <a:pathLst>
                  <a:path w="1834" h="739" extrusionOk="0">
                    <a:moveTo>
                      <a:pt x="1096" y="0"/>
                    </a:moveTo>
                    <a:lnTo>
                      <a:pt x="953" y="24"/>
                    </a:lnTo>
                    <a:lnTo>
                      <a:pt x="905" y="48"/>
                    </a:lnTo>
                    <a:lnTo>
                      <a:pt x="857" y="143"/>
                    </a:lnTo>
                    <a:lnTo>
                      <a:pt x="572" y="239"/>
                    </a:lnTo>
                    <a:lnTo>
                      <a:pt x="548" y="286"/>
                    </a:lnTo>
                    <a:lnTo>
                      <a:pt x="500" y="262"/>
                    </a:lnTo>
                    <a:lnTo>
                      <a:pt x="238" y="120"/>
                    </a:lnTo>
                    <a:lnTo>
                      <a:pt x="0" y="167"/>
                    </a:lnTo>
                    <a:lnTo>
                      <a:pt x="333" y="429"/>
                    </a:lnTo>
                    <a:lnTo>
                      <a:pt x="48" y="548"/>
                    </a:lnTo>
                    <a:lnTo>
                      <a:pt x="238" y="643"/>
                    </a:lnTo>
                    <a:lnTo>
                      <a:pt x="476" y="572"/>
                    </a:lnTo>
                    <a:lnTo>
                      <a:pt x="500" y="548"/>
                    </a:lnTo>
                    <a:lnTo>
                      <a:pt x="667" y="643"/>
                    </a:lnTo>
                    <a:lnTo>
                      <a:pt x="1238" y="739"/>
                    </a:lnTo>
                    <a:lnTo>
                      <a:pt x="1500" y="715"/>
                    </a:lnTo>
                    <a:lnTo>
                      <a:pt x="1810" y="501"/>
                    </a:lnTo>
                    <a:lnTo>
                      <a:pt x="1834" y="477"/>
                    </a:lnTo>
                    <a:lnTo>
                      <a:pt x="1810" y="358"/>
                    </a:lnTo>
                    <a:lnTo>
                      <a:pt x="1715" y="239"/>
                    </a:lnTo>
                    <a:lnTo>
                      <a:pt x="1262" y="72"/>
                    </a:lnTo>
                    <a:lnTo>
                      <a:pt x="1215" y="72"/>
                    </a:lnTo>
                    <a:lnTo>
                      <a:pt x="1143" y="24"/>
                    </a:lnTo>
                    <a:lnTo>
                      <a:pt x="1096"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41"/>
            <p:cNvSpPr/>
            <p:nvPr/>
          </p:nvSpPr>
          <p:spPr>
            <a:xfrm rot="975703" flipH="1">
              <a:off x="4747857" y="1720618"/>
              <a:ext cx="642726" cy="221661"/>
            </a:xfrm>
            <a:custGeom>
              <a:avLst/>
              <a:gdLst/>
              <a:ahLst/>
              <a:cxnLst/>
              <a:rect l="l" t="t" r="r" b="b"/>
              <a:pathLst>
                <a:path w="1834" h="739" extrusionOk="0">
                  <a:moveTo>
                    <a:pt x="1096" y="0"/>
                  </a:moveTo>
                  <a:lnTo>
                    <a:pt x="953" y="24"/>
                  </a:lnTo>
                  <a:lnTo>
                    <a:pt x="905" y="48"/>
                  </a:lnTo>
                  <a:lnTo>
                    <a:pt x="857" y="143"/>
                  </a:lnTo>
                  <a:lnTo>
                    <a:pt x="572" y="239"/>
                  </a:lnTo>
                  <a:lnTo>
                    <a:pt x="548" y="286"/>
                  </a:lnTo>
                  <a:lnTo>
                    <a:pt x="500" y="262"/>
                  </a:lnTo>
                  <a:lnTo>
                    <a:pt x="238" y="120"/>
                  </a:lnTo>
                  <a:lnTo>
                    <a:pt x="0" y="167"/>
                  </a:lnTo>
                  <a:lnTo>
                    <a:pt x="333" y="429"/>
                  </a:lnTo>
                  <a:lnTo>
                    <a:pt x="48" y="548"/>
                  </a:lnTo>
                  <a:lnTo>
                    <a:pt x="238" y="643"/>
                  </a:lnTo>
                  <a:lnTo>
                    <a:pt x="476" y="572"/>
                  </a:lnTo>
                  <a:lnTo>
                    <a:pt x="500" y="548"/>
                  </a:lnTo>
                  <a:lnTo>
                    <a:pt x="667" y="643"/>
                  </a:lnTo>
                  <a:lnTo>
                    <a:pt x="1238" y="739"/>
                  </a:lnTo>
                  <a:lnTo>
                    <a:pt x="1500" y="715"/>
                  </a:lnTo>
                  <a:lnTo>
                    <a:pt x="1810" y="501"/>
                  </a:lnTo>
                  <a:lnTo>
                    <a:pt x="1834" y="477"/>
                  </a:lnTo>
                  <a:lnTo>
                    <a:pt x="1810" y="358"/>
                  </a:lnTo>
                  <a:lnTo>
                    <a:pt x="1715" y="239"/>
                  </a:lnTo>
                  <a:lnTo>
                    <a:pt x="1262" y="72"/>
                  </a:lnTo>
                  <a:lnTo>
                    <a:pt x="1215" y="72"/>
                  </a:lnTo>
                  <a:lnTo>
                    <a:pt x="1143" y="24"/>
                  </a:lnTo>
                  <a:lnTo>
                    <a:pt x="1096"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p:nvPr/>
          </p:nvSpPr>
          <p:spPr>
            <a:xfrm flipH="1">
              <a:off x="5680199" y="1775219"/>
              <a:ext cx="309138" cy="123857"/>
            </a:xfrm>
            <a:custGeom>
              <a:avLst/>
              <a:gdLst/>
              <a:ahLst/>
              <a:cxnLst/>
              <a:rect l="l" t="t" r="r" b="b"/>
              <a:pathLst>
                <a:path w="1835" h="859" extrusionOk="0">
                  <a:moveTo>
                    <a:pt x="1001" y="1"/>
                  </a:moveTo>
                  <a:lnTo>
                    <a:pt x="882" y="48"/>
                  </a:lnTo>
                  <a:lnTo>
                    <a:pt x="834" y="96"/>
                  </a:lnTo>
                  <a:lnTo>
                    <a:pt x="810" y="191"/>
                  </a:lnTo>
                  <a:lnTo>
                    <a:pt x="572" y="382"/>
                  </a:lnTo>
                  <a:lnTo>
                    <a:pt x="548" y="429"/>
                  </a:lnTo>
                  <a:lnTo>
                    <a:pt x="524" y="406"/>
                  </a:lnTo>
                  <a:lnTo>
                    <a:pt x="215" y="358"/>
                  </a:lnTo>
                  <a:lnTo>
                    <a:pt x="0" y="477"/>
                  </a:lnTo>
                  <a:lnTo>
                    <a:pt x="405" y="596"/>
                  </a:lnTo>
                  <a:lnTo>
                    <a:pt x="143" y="811"/>
                  </a:lnTo>
                  <a:lnTo>
                    <a:pt x="334" y="858"/>
                  </a:lnTo>
                  <a:lnTo>
                    <a:pt x="572" y="715"/>
                  </a:lnTo>
                  <a:lnTo>
                    <a:pt x="572" y="691"/>
                  </a:lnTo>
                  <a:lnTo>
                    <a:pt x="762" y="739"/>
                  </a:lnTo>
                  <a:lnTo>
                    <a:pt x="1334" y="691"/>
                  </a:lnTo>
                  <a:lnTo>
                    <a:pt x="1596" y="596"/>
                  </a:lnTo>
                  <a:lnTo>
                    <a:pt x="1834" y="310"/>
                  </a:lnTo>
                  <a:lnTo>
                    <a:pt x="1834" y="263"/>
                  </a:lnTo>
                  <a:lnTo>
                    <a:pt x="1787" y="168"/>
                  </a:lnTo>
                  <a:lnTo>
                    <a:pt x="1667" y="72"/>
                  </a:lnTo>
                  <a:lnTo>
                    <a:pt x="1191" y="25"/>
                  </a:lnTo>
                  <a:lnTo>
                    <a:pt x="1167" y="25"/>
                  </a:lnTo>
                  <a:lnTo>
                    <a:pt x="1144" y="48"/>
                  </a:lnTo>
                  <a:lnTo>
                    <a:pt x="1072" y="1"/>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rot="422907" flipH="1">
              <a:off x="6306124" y="1600177"/>
              <a:ext cx="465478" cy="158029"/>
            </a:xfrm>
            <a:custGeom>
              <a:avLst/>
              <a:gdLst/>
              <a:ahLst/>
              <a:cxnLst/>
              <a:rect l="l" t="t" r="r" b="b"/>
              <a:pathLst>
                <a:path w="2763" h="1096" extrusionOk="0">
                  <a:moveTo>
                    <a:pt x="1596" y="0"/>
                  </a:moveTo>
                  <a:lnTo>
                    <a:pt x="1405" y="48"/>
                  </a:lnTo>
                  <a:lnTo>
                    <a:pt x="1310" y="96"/>
                  </a:lnTo>
                  <a:lnTo>
                    <a:pt x="1286" y="238"/>
                  </a:lnTo>
                  <a:lnTo>
                    <a:pt x="857" y="429"/>
                  </a:lnTo>
                  <a:lnTo>
                    <a:pt x="810" y="500"/>
                  </a:lnTo>
                  <a:lnTo>
                    <a:pt x="762" y="477"/>
                  </a:lnTo>
                  <a:lnTo>
                    <a:pt x="476" y="334"/>
                  </a:lnTo>
                  <a:lnTo>
                    <a:pt x="167" y="358"/>
                  </a:lnTo>
                  <a:lnTo>
                    <a:pt x="0" y="429"/>
                  </a:lnTo>
                  <a:lnTo>
                    <a:pt x="548" y="739"/>
                  </a:lnTo>
                  <a:lnTo>
                    <a:pt x="119" y="953"/>
                  </a:lnTo>
                  <a:lnTo>
                    <a:pt x="262" y="1024"/>
                  </a:lnTo>
                  <a:lnTo>
                    <a:pt x="500" y="1048"/>
                  </a:lnTo>
                  <a:lnTo>
                    <a:pt x="762" y="953"/>
                  </a:lnTo>
                  <a:lnTo>
                    <a:pt x="786" y="905"/>
                  </a:lnTo>
                  <a:lnTo>
                    <a:pt x="1048" y="1024"/>
                  </a:lnTo>
                  <a:lnTo>
                    <a:pt x="1905" y="1096"/>
                  </a:lnTo>
                  <a:lnTo>
                    <a:pt x="2310" y="1000"/>
                  </a:lnTo>
                  <a:lnTo>
                    <a:pt x="2715" y="667"/>
                  </a:lnTo>
                  <a:lnTo>
                    <a:pt x="2763" y="596"/>
                  </a:lnTo>
                  <a:lnTo>
                    <a:pt x="2715" y="429"/>
                  </a:lnTo>
                  <a:lnTo>
                    <a:pt x="2667" y="405"/>
                  </a:lnTo>
                  <a:lnTo>
                    <a:pt x="2262" y="143"/>
                  </a:lnTo>
                  <a:lnTo>
                    <a:pt x="1881" y="96"/>
                  </a:lnTo>
                  <a:lnTo>
                    <a:pt x="1810" y="96"/>
                  </a:lnTo>
                  <a:lnTo>
                    <a:pt x="1691" y="24"/>
                  </a:lnTo>
                  <a:lnTo>
                    <a:pt x="1596"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1"/>
            <p:cNvSpPr/>
            <p:nvPr/>
          </p:nvSpPr>
          <p:spPr>
            <a:xfrm flipH="1">
              <a:off x="7196094" y="2646442"/>
              <a:ext cx="232991" cy="103238"/>
            </a:xfrm>
            <a:custGeom>
              <a:avLst/>
              <a:gdLst/>
              <a:ahLst/>
              <a:cxnLst/>
              <a:rect l="l" t="t" r="r" b="b"/>
              <a:pathLst>
                <a:path w="1383" h="716" extrusionOk="0">
                  <a:moveTo>
                    <a:pt x="715" y="1"/>
                  </a:moveTo>
                  <a:lnTo>
                    <a:pt x="620" y="48"/>
                  </a:lnTo>
                  <a:lnTo>
                    <a:pt x="596" y="96"/>
                  </a:lnTo>
                  <a:lnTo>
                    <a:pt x="596" y="167"/>
                  </a:lnTo>
                  <a:lnTo>
                    <a:pt x="406" y="334"/>
                  </a:lnTo>
                  <a:lnTo>
                    <a:pt x="406" y="358"/>
                  </a:lnTo>
                  <a:lnTo>
                    <a:pt x="311" y="310"/>
                  </a:lnTo>
                  <a:lnTo>
                    <a:pt x="1" y="453"/>
                  </a:lnTo>
                  <a:lnTo>
                    <a:pt x="311" y="525"/>
                  </a:lnTo>
                  <a:lnTo>
                    <a:pt x="144" y="691"/>
                  </a:lnTo>
                  <a:lnTo>
                    <a:pt x="287" y="715"/>
                  </a:lnTo>
                  <a:lnTo>
                    <a:pt x="453" y="596"/>
                  </a:lnTo>
                  <a:lnTo>
                    <a:pt x="453" y="572"/>
                  </a:lnTo>
                  <a:lnTo>
                    <a:pt x="596" y="572"/>
                  </a:lnTo>
                  <a:lnTo>
                    <a:pt x="1025" y="477"/>
                  </a:lnTo>
                  <a:lnTo>
                    <a:pt x="1358" y="239"/>
                  </a:lnTo>
                  <a:lnTo>
                    <a:pt x="1382" y="120"/>
                  </a:lnTo>
                  <a:lnTo>
                    <a:pt x="1335" y="48"/>
                  </a:lnTo>
                  <a:lnTo>
                    <a:pt x="1239" y="1"/>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41"/>
          <p:cNvSpPr/>
          <p:nvPr/>
        </p:nvSpPr>
        <p:spPr>
          <a:xfrm>
            <a:off x="7105277" y="2114548"/>
            <a:ext cx="2019666" cy="2925447"/>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rgbClr val="215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9"/>
          <p:cNvSpPr txBox="1">
            <a:spLocks noGrp="1"/>
          </p:cNvSpPr>
          <p:nvPr>
            <p:ph type="title"/>
          </p:nvPr>
        </p:nvSpPr>
        <p:spPr>
          <a:xfrm>
            <a:off x="311700" y="445025"/>
            <a:ext cx="8520600" cy="7074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One: ICEBREAKER</a:t>
            </a:r>
            <a:endParaRPr sz="1900" b="1">
              <a:latin typeface="Oswald"/>
              <a:ea typeface="Oswald"/>
              <a:cs typeface="Oswald"/>
              <a:sym typeface="Oswald"/>
            </a:endParaRPr>
          </a:p>
        </p:txBody>
      </p:sp>
      <p:sp>
        <p:nvSpPr>
          <p:cNvPr id="470" name="Google Shape;470;p59"/>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suggested word count is 25 words for this section.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Questions:</a:t>
            </a:r>
            <a:endParaRPr sz="1800"/>
          </a:p>
          <a:p>
            <a:pPr marL="457200" lvl="0" indent="-342900" algn="l" rtl="0">
              <a:spcBef>
                <a:spcPts val="0"/>
              </a:spcBef>
              <a:spcAft>
                <a:spcPts val="0"/>
              </a:spcAft>
              <a:buSzPts val="1800"/>
              <a:buChar char="•"/>
            </a:pPr>
            <a:r>
              <a:rPr lang="en" sz="1800"/>
              <a:t>(suggest 20 words) The student should use one sentence to describe themselves.</a:t>
            </a:r>
            <a:endParaRPr sz="1800"/>
          </a:p>
          <a:p>
            <a:pPr marL="457200" lvl="0" indent="-342900" algn="l" rtl="0">
              <a:spcBef>
                <a:spcPts val="0"/>
              </a:spcBef>
              <a:spcAft>
                <a:spcPts val="0"/>
              </a:spcAft>
              <a:buSzPts val="1800"/>
              <a:buChar char="•"/>
            </a:pPr>
            <a:r>
              <a:rPr lang="en" sz="1800"/>
              <a:t>(5 words MAX--this is the only question with a strict word count): The student should list five adjectives that someone with a close personal connection (coworker, supervisor, etc.) would use to describe them.</a:t>
            </a:r>
            <a:endParaRPr sz="1800"/>
          </a:p>
        </p:txBody>
      </p:sp>
      <p:pic>
        <p:nvPicPr>
          <p:cNvPr id="471" name="Google Shape;471;p59"/>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72" name="Google Shape;472;p59"/>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a:spLocks noGrp="1"/>
          </p:cNvSpPr>
          <p:nvPr>
            <p:ph type="title"/>
          </p:nvPr>
        </p:nvSpPr>
        <p:spPr>
          <a:xfrm>
            <a:off x="311700" y="445025"/>
            <a:ext cx="8520600" cy="7074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Two: CAREER PATH AND OBJECTIVES</a:t>
            </a:r>
            <a:endParaRPr sz="1900" b="1">
              <a:latin typeface="Oswald"/>
              <a:ea typeface="Oswald"/>
              <a:cs typeface="Oswald"/>
              <a:sym typeface="Oswald"/>
            </a:endParaRPr>
          </a:p>
        </p:txBody>
      </p:sp>
      <p:sp>
        <p:nvSpPr>
          <p:cNvPr id="478" name="Google Shape;478;p60"/>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800"/>
              <a:t>This section can be completed as one continuous statement or as separate responses. The suggested word count is 700 words for this section.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Questions:</a:t>
            </a:r>
            <a:endParaRPr sz="1800"/>
          </a:p>
          <a:p>
            <a:pPr marL="457200" lvl="0" indent="-325755" algn="l" rtl="0">
              <a:spcBef>
                <a:spcPts val="0"/>
              </a:spcBef>
              <a:spcAft>
                <a:spcPts val="0"/>
              </a:spcAft>
              <a:buSzPct val="100000"/>
              <a:buChar char="•"/>
            </a:pPr>
            <a:r>
              <a:rPr lang="en" sz="1800"/>
              <a:t>(Suggest 250 words) The student should discuss any experience(s) (researcher or otherwise) that support or relate to the mission of the National Sea Grant College Program or the state Sea Grant program (the student does not have to have had a direct connection to Sea Grant). The student should emphasize (if relevant) any experience with extending and distilling science for non-scientific audiences.</a:t>
            </a:r>
            <a:endParaRPr sz="1800"/>
          </a:p>
          <a:p>
            <a:pPr marL="457200" lvl="0" indent="-325755" algn="l" rtl="0">
              <a:spcBef>
                <a:spcPts val="0"/>
              </a:spcBef>
              <a:spcAft>
                <a:spcPts val="0"/>
              </a:spcAft>
              <a:buSzPct val="100000"/>
              <a:buChar char="•"/>
            </a:pPr>
            <a:r>
              <a:rPr lang="en" sz="1800"/>
              <a:t>(Suggest 250 words) The student should discuss their interest in the Knauss Fellowship with a specific focus on how the Knauss Fellowship supports the student’s career pathway. The student should focus on how the Knauss Program would further support their development as a professional.</a:t>
            </a:r>
            <a:endParaRPr sz="1800"/>
          </a:p>
          <a:p>
            <a:pPr marL="457200" lvl="0" indent="-325755" algn="l" rtl="0">
              <a:spcBef>
                <a:spcPts val="0"/>
              </a:spcBef>
              <a:spcAft>
                <a:spcPts val="0"/>
              </a:spcAft>
              <a:buSzPct val="100000"/>
              <a:buChar char="•"/>
            </a:pPr>
            <a:r>
              <a:rPr lang="en" sz="1800"/>
              <a:t>(Suggest 200 words) The student should discuss the transferable skills (skills that can be applied across a variety of disciplines) that they would bring to the Knauss Fellowship. In this response, students should highlight experiences from their personal, professional and academic background.</a:t>
            </a:r>
            <a:endParaRPr sz="1800"/>
          </a:p>
        </p:txBody>
      </p:sp>
      <p:pic>
        <p:nvPicPr>
          <p:cNvPr id="479" name="Google Shape;479;p60"/>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80" name="Google Shape;480;p60"/>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1"/>
          <p:cNvSpPr txBox="1">
            <a:spLocks noGrp="1"/>
          </p:cNvSpPr>
          <p:nvPr>
            <p:ph type="title"/>
          </p:nvPr>
        </p:nvSpPr>
        <p:spPr>
          <a:xfrm>
            <a:off x="311700" y="445025"/>
            <a:ext cx="8520600" cy="7074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Three: CAREER PATH EXPERIENCE</a:t>
            </a:r>
            <a:endParaRPr sz="1900" b="1">
              <a:latin typeface="Oswald"/>
              <a:ea typeface="Oswald"/>
              <a:cs typeface="Oswald"/>
              <a:sym typeface="Oswald"/>
            </a:endParaRPr>
          </a:p>
        </p:txBody>
      </p:sp>
      <p:sp>
        <p:nvSpPr>
          <p:cNvPr id="486" name="Google Shape;486;p61"/>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a:t>The suggested word count is 700 words for this section.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Questions:</a:t>
            </a:r>
            <a:endParaRPr sz="1800"/>
          </a:p>
          <a:p>
            <a:pPr marL="457200" lvl="0" indent="-342900" algn="l" rtl="0">
              <a:spcBef>
                <a:spcPts val="0"/>
              </a:spcBef>
              <a:spcAft>
                <a:spcPts val="0"/>
              </a:spcAft>
              <a:buSzPts val="1800"/>
              <a:buChar char="•"/>
            </a:pPr>
            <a:r>
              <a:rPr lang="en" sz="1800"/>
              <a:t>(Suggest 300 words) Sea Grant values the principles of equity, diversity, inclusion, justice and accessibility. The student should discuss (1) how they have collaborated or engaged with diverse community members and/or interested partners and/or (2) how they would be an ambassador for these principles throughout the Knauss program.</a:t>
            </a:r>
            <a:endParaRPr sz="1800"/>
          </a:p>
          <a:p>
            <a:pPr marL="457200" lvl="0" indent="-342900" algn="l" rtl="0">
              <a:spcBef>
                <a:spcPts val="0"/>
              </a:spcBef>
              <a:spcAft>
                <a:spcPts val="0"/>
              </a:spcAft>
              <a:buSzPts val="1800"/>
              <a:buChar char="•"/>
            </a:pPr>
            <a:r>
              <a:rPr lang="en" sz="1800"/>
              <a:t> (Suggest 400 words) The student should discuss a situation in which they overcame a challenge (e.g. within a community or institution, personally, professionally, etc.) specifically as it relates to how they took a leadership role. The student should also consider including a reflection on what they learned from this experience.</a:t>
            </a:r>
            <a:endParaRPr sz="1800"/>
          </a:p>
        </p:txBody>
      </p:sp>
      <p:pic>
        <p:nvPicPr>
          <p:cNvPr id="487" name="Google Shape;487;p61"/>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88" name="Google Shape;488;p61"/>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2"/>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(3) Relevant Coursework and Future Year Plans</a:t>
            </a:r>
            <a:endParaRPr sz="1900" b="1">
              <a:latin typeface="Oswald"/>
              <a:ea typeface="Oswald"/>
              <a:cs typeface="Oswald"/>
              <a:sym typeface="Oswald"/>
            </a:endParaRPr>
          </a:p>
        </p:txBody>
      </p:sp>
      <p:sp>
        <p:nvSpPr>
          <p:cNvPr id="494" name="Google Shape;494;p62"/>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NOT to exceed ONE page single spaced </a:t>
            </a:r>
            <a:endParaRPr sz="1800"/>
          </a:p>
          <a:p>
            <a:pPr marL="457200" lvl="0" indent="-342900" algn="l" rtl="0">
              <a:spcBef>
                <a:spcPts val="0"/>
              </a:spcBef>
              <a:spcAft>
                <a:spcPts val="0"/>
              </a:spcAft>
              <a:buSzPts val="1800"/>
              <a:buChar char="•"/>
            </a:pPr>
            <a:r>
              <a:rPr lang="en" sz="1800"/>
              <a:t>The student should discuss any relevant coursework and their future year activities. </a:t>
            </a:r>
            <a:endParaRPr sz="1800"/>
          </a:p>
          <a:p>
            <a:pPr marL="914400" lvl="1" indent="-342900" algn="l" rtl="0">
              <a:spcBef>
                <a:spcPts val="0"/>
              </a:spcBef>
              <a:spcAft>
                <a:spcPts val="0"/>
              </a:spcAft>
              <a:buSzPts val="1800"/>
              <a:buChar char="–"/>
            </a:pPr>
            <a:r>
              <a:rPr lang="en" sz="1800"/>
              <a:t>Relevant Coursework: The student may discuss any completed or in progress classes that they deem relevant to their success in the Knauss Fellowship Program. </a:t>
            </a:r>
            <a:endParaRPr sz="1800"/>
          </a:p>
          <a:p>
            <a:pPr marL="914400" lvl="1" indent="-342900" algn="l" rtl="0">
              <a:spcBef>
                <a:spcPts val="0"/>
              </a:spcBef>
              <a:spcAft>
                <a:spcPts val="0"/>
              </a:spcAft>
              <a:buSzPts val="1800"/>
              <a:buChar char="–"/>
            </a:pPr>
            <a:r>
              <a:rPr lang="en" sz="1800"/>
              <a:t>Future year activities: The student should include a listing of classes and/or plans for spring 2022, summer 2022, and fall 2022.</a:t>
            </a:r>
            <a:endParaRPr sz="1800"/>
          </a:p>
        </p:txBody>
      </p:sp>
      <p:pic>
        <p:nvPicPr>
          <p:cNvPr id="495" name="Google Shape;495;p62"/>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496" name="Google Shape;496;p62"/>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3"/>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(4) Letters of Recommendation</a:t>
            </a:r>
            <a:endParaRPr sz="1900" b="1">
              <a:latin typeface="Oswald"/>
              <a:ea typeface="Oswald"/>
              <a:cs typeface="Oswald"/>
              <a:sym typeface="Oswald"/>
            </a:endParaRPr>
          </a:p>
        </p:txBody>
      </p:sp>
      <p:sp>
        <p:nvSpPr>
          <p:cNvPr id="502" name="Google Shape;502;p63"/>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sz="1800"/>
              <a:t>Two letters of recommendation from individuals who have worked with the student, including at least one from a faculty member with knowledge of the student’s academic and research (when applicable) performance. </a:t>
            </a:r>
            <a:endParaRPr sz="1800"/>
          </a:p>
          <a:p>
            <a:pPr marL="457200" lvl="0" indent="-334327" algn="l" rtl="0">
              <a:spcBef>
                <a:spcPts val="0"/>
              </a:spcBef>
              <a:spcAft>
                <a:spcPts val="0"/>
              </a:spcAft>
              <a:buSzPct val="100000"/>
              <a:buChar char="•"/>
            </a:pPr>
            <a:r>
              <a:rPr lang="en" sz="1800"/>
              <a:t>Letters should not exceed two pages single spaced. (each)</a:t>
            </a:r>
            <a:endParaRPr sz="1800"/>
          </a:p>
          <a:p>
            <a:pPr marL="457200" lvl="0" indent="-334327" algn="l" rtl="0">
              <a:spcBef>
                <a:spcPts val="0"/>
              </a:spcBef>
              <a:spcAft>
                <a:spcPts val="0"/>
              </a:spcAft>
              <a:buSzPct val="100000"/>
              <a:buChar char="•"/>
            </a:pPr>
            <a:r>
              <a:rPr lang="en" sz="1800"/>
              <a:t>These letters should discuss the following attributes of the student:  </a:t>
            </a:r>
            <a:r>
              <a:rPr lang="en" sz="1800" b="1"/>
              <a:t>self-motivation, response to setbacks, skills and involvement in teamwork, collaborative leadership skills, willingness to learn a new skill or topic, academic and performance and potential. Additionally, the letters should speak to anything else the review panel should know about the strengths that the student will bring to the fellowship.</a:t>
            </a:r>
            <a:r>
              <a:rPr lang="en" sz="1800"/>
              <a:t>  </a:t>
            </a:r>
            <a:endParaRPr sz="1800"/>
          </a:p>
          <a:p>
            <a:pPr marL="457200" lvl="0" indent="-334327" algn="l" rtl="0">
              <a:spcBef>
                <a:spcPts val="0"/>
              </a:spcBef>
              <a:spcAft>
                <a:spcPts val="0"/>
              </a:spcAft>
              <a:buSzPct val="100000"/>
              <a:buChar char="•"/>
            </a:pPr>
            <a:r>
              <a:rPr lang="en" sz="1800"/>
              <a:t>The letters should not include personal contact information or web links to external resources (e.g., LinkedIn, articles, blogs, etc.). </a:t>
            </a:r>
            <a:endParaRPr sz="1800"/>
          </a:p>
          <a:p>
            <a:pPr marL="914400" lvl="1" indent="-334327" algn="l" rtl="0">
              <a:spcBef>
                <a:spcPts val="0"/>
              </a:spcBef>
              <a:spcAft>
                <a:spcPts val="0"/>
              </a:spcAft>
              <a:buSzPct val="100000"/>
              <a:buChar char="–"/>
            </a:pPr>
            <a:r>
              <a:rPr lang="en" sz="1800"/>
              <a:t>If included, programs should redact prior to submission. </a:t>
            </a:r>
            <a:endParaRPr sz="1800"/>
          </a:p>
          <a:p>
            <a:pPr marL="457200" lvl="0" indent="-334327" algn="l" rtl="0">
              <a:spcBef>
                <a:spcPts val="0"/>
              </a:spcBef>
              <a:spcAft>
                <a:spcPts val="0"/>
              </a:spcAft>
              <a:buSzPct val="100000"/>
              <a:buChar char="•"/>
            </a:pPr>
            <a:r>
              <a:rPr lang="en" sz="1800"/>
              <a:t>Any letters beyond the two letters of recommendation and the eligible Sea Grant director’s letter will be disregarded by the selection panel. Letters of endorsement from members of Congress, friends, or relatives will not be accepted.</a:t>
            </a:r>
            <a:endParaRPr sz="1800"/>
          </a:p>
        </p:txBody>
      </p:sp>
      <p:pic>
        <p:nvPicPr>
          <p:cNvPr id="503" name="Google Shape;503;p63"/>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04" name="Google Shape;504;p63"/>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4"/>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(5) Transcripts</a:t>
            </a:r>
            <a:endParaRPr sz="1900" b="1">
              <a:latin typeface="Oswald"/>
              <a:ea typeface="Oswald"/>
              <a:cs typeface="Oswald"/>
              <a:sym typeface="Oswald"/>
            </a:endParaRPr>
          </a:p>
        </p:txBody>
      </p:sp>
      <p:sp>
        <p:nvSpPr>
          <p:cNvPr id="510" name="Google Shape;510;p6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Clear digital or scanned copies of all undergraduate and graduate student transcripts (unofficial are acceptable).</a:t>
            </a:r>
            <a:endParaRPr sz="1800"/>
          </a:p>
        </p:txBody>
      </p:sp>
      <p:pic>
        <p:nvPicPr>
          <p:cNvPr id="511" name="Google Shape;511;p64"/>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12" name="Google Shape;512;p64"/>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311701" y="445025"/>
            <a:ext cx="8520600" cy="572700"/>
          </a:xfrm>
          <a:prstGeom prst="rect">
            <a:avLst/>
          </a:prstGeom>
          <a:solidFill>
            <a:srgbClr val="FFC39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(6) Out of State Letter*</a:t>
            </a:r>
            <a:endParaRPr sz="1900" b="1">
              <a:latin typeface="Oswald"/>
              <a:ea typeface="Oswald"/>
              <a:cs typeface="Oswald"/>
              <a:sym typeface="Oswald"/>
            </a:endParaRPr>
          </a:p>
        </p:txBody>
      </p:sp>
      <p:sp>
        <p:nvSpPr>
          <p:cNvPr id="518" name="Google Shape;518;p65"/>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If applicable, for applicants in a state or territory not served by an eligible Sea Grant program, but applying through an eligible Sea Grant program, a written statement from the Sea Grant Knauss Fellowship Program Manager referring the applicant to the most appropriate eligible Sea Grant program must be included as part of that applicant's application package to the Sea Grant program.</a:t>
            </a:r>
            <a:endParaRPr sz="1800"/>
          </a:p>
        </p:txBody>
      </p:sp>
      <p:pic>
        <p:nvPicPr>
          <p:cNvPr id="519" name="Google Shape;519;p65"/>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20" name="Google Shape;520;p65"/>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6"/>
          <p:cNvSpPr txBox="1">
            <a:spLocks noGrp="1"/>
          </p:cNvSpPr>
          <p:nvPr>
            <p:ph type="title"/>
          </p:nvPr>
        </p:nvSpPr>
        <p:spPr>
          <a:xfrm>
            <a:off x="311701" y="445025"/>
            <a:ext cx="8520600" cy="572700"/>
          </a:xfrm>
          <a:prstGeom prst="rect">
            <a:avLst/>
          </a:prstGeom>
          <a:solidFill>
            <a:srgbClr val="A0EBFF"/>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(1) Director Letter</a:t>
            </a:r>
            <a:endParaRPr sz="1900" b="1">
              <a:latin typeface="Oswald"/>
              <a:ea typeface="Oswald"/>
              <a:cs typeface="Oswald"/>
              <a:sym typeface="Oswald"/>
            </a:endParaRPr>
          </a:p>
        </p:txBody>
      </p:sp>
      <p:sp>
        <p:nvSpPr>
          <p:cNvPr id="526" name="Google Shape;526;p66"/>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A signed letter of recommendation from the state Sea Grant director, which is built from an  interview with the applicant. As part of that interview and subsequent letter, the director shall:</a:t>
            </a:r>
            <a:endParaRPr sz="1800"/>
          </a:p>
          <a:p>
            <a:pPr marL="914400" lvl="1" indent="-342900" algn="l" rtl="0">
              <a:spcBef>
                <a:spcPts val="0"/>
              </a:spcBef>
              <a:spcAft>
                <a:spcPts val="0"/>
              </a:spcAft>
              <a:buSzPts val="1800"/>
              <a:buChar char="–"/>
            </a:pPr>
            <a:r>
              <a:rPr lang="en" sz="1800"/>
              <a:t>demonstrate why the student is a good fit for the Knauss program; </a:t>
            </a:r>
            <a:endParaRPr sz="1800"/>
          </a:p>
          <a:p>
            <a:pPr marL="914400" lvl="1" indent="-342900" algn="l" rtl="0">
              <a:spcBef>
                <a:spcPts val="0"/>
              </a:spcBef>
              <a:spcAft>
                <a:spcPts val="0"/>
              </a:spcAft>
              <a:buSzPts val="1800"/>
              <a:buChar char="–"/>
            </a:pPr>
            <a:r>
              <a:rPr lang="en" sz="1800"/>
              <a:t>highlight the skills the student emphasizes in the interview; </a:t>
            </a:r>
            <a:endParaRPr sz="1800"/>
          </a:p>
          <a:p>
            <a:pPr marL="914400" lvl="1" indent="-342900" algn="l" rtl="0">
              <a:spcBef>
                <a:spcPts val="0"/>
              </a:spcBef>
              <a:spcAft>
                <a:spcPts val="0"/>
              </a:spcAft>
              <a:buSzPts val="1800"/>
              <a:buChar char="–"/>
            </a:pPr>
            <a:r>
              <a:rPr lang="en" sz="1800"/>
              <a:t>explain any gaps in the CV or personal education and career development response or anything that the student feels they were unable to include in the application that they feel is important for the review panel to know; and </a:t>
            </a:r>
            <a:endParaRPr sz="1800"/>
          </a:p>
          <a:p>
            <a:pPr marL="914400" lvl="1" indent="-342900" algn="l" rtl="0">
              <a:spcBef>
                <a:spcPts val="0"/>
              </a:spcBef>
              <a:spcAft>
                <a:spcPts val="0"/>
              </a:spcAft>
              <a:buSzPts val="1800"/>
              <a:buChar char="–"/>
            </a:pPr>
            <a:r>
              <a:rPr lang="en" sz="1800"/>
              <a:t>advocate for why this student belongs in the Knauss Fellowship Program.</a:t>
            </a:r>
            <a:endParaRPr sz="1800"/>
          </a:p>
          <a:p>
            <a:pPr marL="457200" lvl="0" indent="-342900" algn="l" rtl="0">
              <a:spcBef>
                <a:spcPts val="0"/>
              </a:spcBef>
              <a:spcAft>
                <a:spcPts val="0"/>
              </a:spcAft>
              <a:buSzPts val="1800"/>
              <a:buChar char="•"/>
            </a:pPr>
            <a:r>
              <a:rPr lang="en" sz="1800"/>
              <a:t>Letter should not exceed two pages single spaced.</a:t>
            </a:r>
            <a:endParaRPr sz="1800"/>
          </a:p>
        </p:txBody>
      </p:sp>
      <p:pic>
        <p:nvPicPr>
          <p:cNvPr id="527" name="Google Shape;527;p66"/>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28" name="Google Shape;528;p66"/>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Evaluation Criteria</a:t>
            </a:r>
            <a:endParaRPr sz="2900" b="1">
              <a:latin typeface="Oswald"/>
              <a:ea typeface="Oswald"/>
              <a:cs typeface="Oswald"/>
              <a:sym typeface="Oswald"/>
            </a:endParaRPr>
          </a:p>
        </p:txBody>
      </p:sp>
      <p:graphicFrame>
        <p:nvGraphicFramePr>
          <p:cNvPr id="534" name="Google Shape;534;p67"/>
          <p:cNvGraphicFramePr/>
          <p:nvPr/>
        </p:nvGraphicFramePr>
        <p:xfrm>
          <a:off x="1115875" y="935900"/>
          <a:ext cx="3000000" cy="3000000"/>
        </p:xfrm>
        <a:graphic>
          <a:graphicData uri="http://schemas.openxmlformats.org/drawingml/2006/table">
            <a:tbl>
              <a:tblPr>
                <a:noFill/>
                <a:tableStyleId>{9F66387D-AC6E-429C-9283-0FC7F9D26137}</a:tableStyleId>
              </a:tblPr>
              <a:tblGrid>
                <a:gridCol w="1593850">
                  <a:extLst>
                    <a:ext uri="{9D8B030D-6E8A-4147-A177-3AD203B41FA5}">
                      <a16:colId xmlns:a16="http://schemas.microsoft.com/office/drawing/2014/main" val="20000"/>
                    </a:ext>
                  </a:extLst>
                </a:gridCol>
                <a:gridCol w="2561100">
                  <a:extLst>
                    <a:ext uri="{9D8B030D-6E8A-4147-A177-3AD203B41FA5}">
                      <a16:colId xmlns:a16="http://schemas.microsoft.com/office/drawing/2014/main" val="20001"/>
                    </a:ext>
                  </a:extLst>
                </a:gridCol>
                <a:gridCol w="2284825">
                  <a:extLst>
                    <a:ext uri="{9D8B030D-6E8A-4147-A177-3AD203B41FA5}">
                      <a16:colId xmlns:a16="http://schemas.microsoft.com/office/drawing/2014/main" val="20002"/>
                    </a:ext>
                  </a:extLst>
                </a:gridCol>
                <a:gridCol w="704800">
                  <a:extLst>
                    <a:ext uri="{9D8B030D-6E8A-4147-A177-3AD203B41FA5}">
                      <a16:colId xmlns:a16="http://schemas.microsoft.com/office/drawing/2014/main" val="20003"/>
                    </a:ext>
                  </a:extLst>
                </a:gridCol>
              </a:tblGrid>
              <a:tr h="217675">
                <a:tc gridSpan="4">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Evaluation Criteria</a:t>
                      </a:r>
                      <a:endParaRPr sz="12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1EA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4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Evaluation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4200">
                <a:tc rowSpan="9">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Relevant Experience</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Curriculum vitae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375">
                <a:tc vMerge="1">
                  <a:txBody>
                    <a:bodyPr/>
                    <a:lstStyle/>
                    <a:p>
                      <a:endParaRPr lang="en-US"/>
                    </a:p>
                  </a:txBody>
                  <a:tcPr/>
                </a:tc>
                <a:tc rowSpan="7">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Personal Education and Career Development Response</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Section Once: Icebreaker</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2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12425">
                <a:tc vMerge="1">
                  <a:txBody>
                    <a:bodyPr/>
                    <a:lstStyle/>
                    <a:p>
                      <a:endParaRPr lang="en-US"/>
                    </a:p>
                  </a:txBody>
                  <a:tcPr/>
                </a:tc>
                <a:tc vMerge="1">
                  <a:txBody>
                    <a:bodyPr/>
                    <a:lstStyle/>
                    <a:p>
                      <a:endParaRPr lang="en-US"/>
                    </a:p>
                  </a:txBody>
                  <a:tcPr/>
                </a:tc>
                <a:tc rowSpan="3">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Section Two: Career Path and Objectives</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25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2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32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79375">
                <a:tc vMerge="1">
                  <a:txBody>
                    <a:bodyPr/>
                    <a:lstStyle/>
                    <a:p>
                      <a:endParaRPr lang="en-US"/>
                    </a:p>
                  </a:txBody>
                  <a:tcPr/>
                </a:tc>
                <a:tc vMerge="1">
                  <a:txBody>
                    <a:bodyPr/>
                    <a:lstStyle/>
                    <a:p>
                      <a:endParaRPr lang="en-US"/>
                    </a:p>
                  </a:txBody>
                  <a:tcPr/>
                </a:tc>
                <a:tc row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Section Three: Career Path Experience</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row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25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2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84200">
                <a:tc vMerge="1">
                  <a:txBody>
                    <a:bodyPr/>
                    <a:lstStyle/>
                    <a:p>
                      <a:endParaRPr lang="en-US"/>
                    </a:p>
                  </a:txBody>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Relevant Coursework and Future Year Plans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184200">
                <a:tc row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Recommendations and/or endorsements</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Letters of Recommendation</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84200">
                <a:tc vMerge="1">
                  <a:txBody>
                    <a:bodyPr/>
                    <a:lstStyle/>
                    <a:p>
                      <a:endParaRPr lang="en-US"/>
                    </a:p>
                  </a:txBody>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Director Letter</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858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Overall Application Cohesion</a:t>
                      </a:r>
                      <a:endParaRPr sz="1000">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All aspects of the application materials (CV, Personal education and career development responses, relevant coursework and future year plans, letters of recommendation and directors letter</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8"/>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t>75 Points TOTAL</a:t>
            </a:r>
            <a:endParaRPr sz="2200" b="1"/>
          </a:p>
          <a:p>
            <a:pPr marL="457200" lvl="0" indent="-342900" algn="l" rtl="0">
              <a:spcBef>
                <a:spcPts val="0"/>
              </a:spcBef>
              <a:spcAft>
                <a:spcPts val="0"/>
              </a:spcAft>
              <a:buSzPts val="1800"/>
              <a:buFont typeface="Calibri"/>
              <a:buChar char="•"/>
            </a:pPr>
            <a:r>
              <a:rPr lang="en" sz="1800"/>
              <a:t>Relevant experience related to diversity of education; extra-curricular activities; and interpersonal, written and oral communication skills and other applicable competencies. </a:t>
            </a:r>
            <a:endParaRPr sz="1800"/>
          </a:p>
          <a:p>
            <a:pPr marL="457200" lvl="0" indent="-342900" algn="l" rtl="0">
              <a:spcBef>
                <a:spcPts val="0"/>
              </a:spcBef>
              <a:spcAft>
                <a:spcPts val="0"/>
              </a:spcAft>
              <a:buSzPts val="1800"/>
              <a:buFont typeface="Calibri"/>
              <a:buChar char="•"/>
            </a:pPr>
            <a:r>
              <a:rPr lang="en" sz="1800"/>
              <a:t>For the Knauss Fellowship Program, this includes the curriculum vitae, personal education and career development response, and Relevant Coursework and Future Year Plans which will be reviewed as follows.</a:t>
            </a:r>
            <a:endParaRPr sz="1800"/>
          </a:p>
        </p:txBody>
      </p:sp>
      <p:pic>
        <p:nvPicPr>
          <p:cNvPr id="540" name="Google Shape;540;p68"/>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41" name="Google Shape;541;p68"/>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42" name="Google Shape;542;p68"/>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(1) Relevant Experience</a:t>
            </a:r>
            <a:endParaRPr sz="2900" b="1">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p:nvPr/>
        </p:nvSpPr>
        <p:spPr>
          <a:xfrm>
            <a:off x="450450" y="306450"/>
            <a:ext cx="8090700" cy="6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900" b="1">
                <a:solidFill>
                  <a:srgbClr val="FFFFFF"/>
                </a:solidFill>
                <a:latin typeface="Oswald"/>
                <a:ea typeface="Oswald"/>
                <a:cs typeface="Oswald"/>
                <a:sym typeface="Oswald"/>
              </a:rPr>
              <a:t>34 University-based Sea Grant Programs</a:t>
            </a:r>
            <a:endParaRPr sz="2900" b="1">
              <a:solidFill>
                <a:srgbClr val="FFFFFF"/>
              </a:solidFill>
              <a:latin typeface="Oswald"/>
              <a:ea typeface="Oswald"/>
              <a:cs typeface="Oswald"/>
              <a:sym typeface="Oswald"/>
            </a:endParaRPr>
          </a:p>
        </p:txBody>
      </p:sp>
      <p:pic>
        <p:nvPicPr>
          <p:cNvPr id="282" name="Google Shape;282;p42"/>
          <p:cNvPicPr preferRelativeResize="0"/>
          <p:nvPr/>
        </p:nvPicPr>
        <p:blipFill>
          <a:blip r:embed="rId3">
            <a:alphaModFix/>
          </a:blip>
          <a:stretch>
            <a:fillRect/>
          </a:stretch>
        </p:blipFill>
        <p:spPr>
          <a:xfrm>
            <a:off x="450459" y="919350"/>
            <a:ext cx="8090692" cy="39193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9"/>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300" b="1"/>
              <a:t>10 POINTS</a:t>
            </a:r>
            <a:endParaRPr sz="2300" b="1"/>
          </a:p>
          <a:p>
            <a:pPr marL="457200" lvl="0" indent="-325755" algn="l" rtl="0">
              <a:spcBef>
                <a:spcPts val="0"/>
              </a:spcBef>
              <a:spcAft>
                <a:spcPts val="0"/>
              </a:spcAft>
              <a:buSzPct val="100000"/>
              <a:buChar char="•"/>
            </a:pPr>
            <a:r>
              <a:rPr lang="en" sz="1800"/>
              <a:t>The point scale is as follows: </a:t>
            </a:r>
            <a:endParaRPr sz="1800"/>
          </a:p>
          <a:p>
            <a:pPr marL="914400" lvl="1" indent="-325755" algn="l" rtl="0">
              <a:spcBef>
                <a:spcPts val="0"/>
              </a:spcBef>
              <a:spcAft>
                <a:spcPts val="0"/>
              </a:spcAft>
              <a:buSzPct val="100000"/>
              <a:buChar char="–"/>
            </a:pPr>
            <a:r>
              <a:rPr lang="en" sz="1800"/>
              <a:t>The CV is unclear and does not adequately address the expectations outlined below (0-3 points); </a:t>
            </a:r>
            <a:endParaRPr sz="1800"/>
          </a:p>
          <a:p>
            <a:pPr marL="914400" lvl="1" indent="-325755" algn="l" rtl="0">
              <a:spcBef>
                <a:spcPts val="0"/>
              </a:spcBef>
              <a:spcAft>
                <a:spcPts val="0"/>
              </a:spcAft>
              <a:buSzPct val="100000"/>
              <a:buChar char="–"/>
            </a:pPr>
            <a:r>
              <a:rPr lang="en" sz="1800"/>
              <a:t>the CV adequately addresses expectations outlined below (4-6 points); </a:t>
            </a:r>
            <a:endParaRPr sz="1800"/>
          </a:p>
          <a:p>
            <a:pPr marL="914400" lvl="1" indent="-325755" algn="l" rtl="0">
              <a:spcBef>
                <a:spcPts val="0"/>
              </a:spcBef>
              <a:spcAft>
                <a:spcPts val="0"/>
              </a:spcAft>
              <a:buSzPct val="100000"/>
              <a:buChar char="–"/>
            </a:pPr>
            <a:r>
              <a:rPr lang="en" sz="1800"/>
              <a:t>the CV exceeds expectations outlined below (7-10 points).</a:t>
            </a:r>
            <a:endParaRPr sz="1800"/>
          </a:p>
          <a:p>
            <a:pPr marL="457200" lvl="0" indent="-325755" algn="l" rtl="0">
              <a:spcBef>
                <a:spcPts val="0"/>
              </a:spcBef>
              <a:spcAft>
                <a:spcPts val="0"/>
              </a:spcAft>
              <a:buSzPct val="100000"/>
              <a:buChar char="•"/>
            </a:pPr>
            <a:r>
              <a:rPr lang="en" sz="1800"/>
              <a:t>Review Criteria</a:t>
            </a:r>
            <a:endParaRPr sz="1800"/>
          </a:p>
          <a:p>
            <a:pPr marL="914400" lvl="1" indent="-325755" algn="l" rtl="0">
              <a:spcBef>
                <a:spcPts val="0"/>
              </a:spcBef>
              <a:spcAft>
                <a:spcPts val="0"/>
              </a:spcAft>
              <a:buSzPct val="100000"/>
              <a:buChar char="–"/>
            </a:pPr>
            <a:r>
              <a:rPr lang="en" sz="1800"/>
              <a:t>The student has employment, volunteer, or extracurricular activities in academic, applied, research, administration, outreach, or policy positions;</a:t>
            </a:r>
            <a:endParaRPr sz="1800"/>
          </a:p>
          <a:p>
            <a:pPr marL="914400" lvl="1" indent="-325755" algn="l" rtl="0">
              <a:spcBef>
                <a:spcPts val="0"/>
              </a:spcBef>
              <a:spcAft>
                <a:spcPts val="0"/>
              </a:spcAft>
              <a:buSzPct val="100000"/>
              <a:buChar char="–"/>
            </a:pPr>
            <a:r>
              <a:rPr lang="en" sz="1800"/>
              <a:t>The education and experience (personal and professional) in the student’s area of expertise are appropriate to the career stage;</a:t>
            </a:r>
            <a:endParaRPr sz="1800"/>
          </a:p>
          <a:p>
            <a:pPr marL="914400" lvl="1" indent="-325755" algn="l" rtl="0">
              <a:spcBef>
                <a:spcPts val="0"/>
              </a:spcBef>
              <a:spcAft>
                <a:spcPts val="0"/>
              </a:spcAft>
              <a:buSzPct val="100000"/>
              <a:buChar char="–"/>
            </a:pPr>
            <a:r>
              <a:rPr lang="en" sz="1800"/>
              <a:t>The student demonstrates academic, professional or personal experiences that are relevant and applicable to serving the American people;</a:t>
            </a:r>
            <a:endParaRPr sz="1800"/>
          </a:p>
          <a:p>
            <a:pPr marL="914400" lvl="1" indent="-325755" algn="l" rtl="0">
              <a:spcBef>
                <a:spcPts val="0"/>
              </a:spcBef>
              <a:spcAft>
                <a:spcPts val="0"/>
              </a:spcAft>
              <a:buSzPct val="100000"/>
              <a:buChar char="–"/>
            </a:pPr>
            <a:r>
              <a:rPr lang="en" sz="1800"/>
              <a:t>The student's experiences show prior leadership roles relevant to their career stage (e.g., student government, faculty committees, advisory committees, professional societies, community initiatives, etc.).</a:t>
            </a:r>
            <a:endParaRPr sz="1800"/>
          </a:p>
        </p:txBody>
      </p:sp>
      <p:pic>
        <p:nvPicPr>
          <p:cNvPr id="548" name="Google Shape;548;p69"/>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49" name="Google Shape;549;p69"/>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50" name="Google Shape;550;p69"/>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(1) Curriculum Vitae</a:t>
            </a:r>
            <a:endParaRPr sz="2900" b="1">
              <a:latin typeface="Oswald"/>
              <a:ea typeface="Oswald"/>
              <a:cs typeface="Oswald"/>
              <a:sym typeface="Oswald"/>
            </a:endParaRPr>
          </a:p>
        </p:txBody>
      </p:sp>
      <p:sp>
        <p:nvSpPr>
          <p:cNvPr id="551" name="Google Shape;551;p69"/>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(1) Relevant Experience</a:t>
            </a:r>
            <a:endParaRPr sz="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0"/>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One: ICEBREAKER</a:t>
            </a:r>
            <a:endParaRPr sz="1900" b="1">
              <a:latin typeface="Oswald"/>
              <a:ea typeface="Oswald"/>
              <a:cs typeface="Oswald"/>
              <a:sym typeface="Oswald"/>
            </a:endParaRPr>
          </a:p>
        </p:txBody>
      </p:sp>
      <p:sp>
        <p:nvSpPr>
          <p:cNvPr id="557" name="Google Shape;557;p70"/>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b="1"/>
              <a:t>5 POINTS</a:t>
            </a:r>
            <a:endParaRPr sz="1800" b="1"/>
          </a:p>
          <a:p>
            <a:pPr marL="457200" lvl="0" indent="-342900" algn="l" rtl="0">
              <a:spcBef>
                <a:spcPts val="0"/>
              </a:spcBef>
              <a:spcAft>
                <a:spcPts val="0"/>
              </a:spcAft>
              <a:buSzPts val="1800"/>
              <a:buChar char="•"/>
            </a:pPr>
            <a:r>
              <a:rPr lang="en" sz="1800"/>
              <a:t>The point scale is as follows: </a:t>
            </a:r>
            <a:endParaRPr sz="1800"/>
          </a:p>
          <a:p>
            <a:pPr marL="914400" lvl="1" indent="-342900" algn="l" rtl="0">
              <a:spcBef>
                <a:spcPts val="0"/>
              </a:spcBef>
              <a:spcAft>
                <a:spcPts val="0"/>
              </a:spcAft>
              <a:buSzPts val="1800"/>
              <a:buChar char="–"/>
            </a:pPr>
            <a:r>
              <a:rPr lang="en" sz="1800"/>
              <a:t>The icebreaker does not adequately address expectations outlined below (0-1 points); </a:t>
            </a:r>
            <a:endParaRPr sz="1800"/>
          </a:p>
          <a:p>
            <a:pPr marL="914400" lvl="1" indent="-342900" algn="l" rtl="0">
              <a:spcBef>
                <a:spcPts val="0"/>
              </a:spcBef>
              <a:spcAft>
                <a:spcPts val="0"/>
              </a:spcAft>
              <a:buSzPts val="1800"/>
              <a:buChar char="–"/>
            </a:pPr>
            <a:r>
              <a:rPr lang="en" sz="1800"/>
              <a:t>the icebreaker adequately addresses expectations outlined below (2-3 points); </a:t>
            </a:r>
            <a:endParaRPr sz="1800"/>
          </a:p>
          <a:p>
            <a:pPr marL="914400" lvl="1" indent="-342900" algn="l" rtl="0">
              <a:spcBef>
                <a:spcPts val="0"/>
              </a:spcBef>
              <a:spcAft>
                <a:spcPts val="0"/>
              </a:spcAft>
              <a:buSzPts val="1800"/>
              <a:buChar char="–"/>
            </a:pPr>
            <a:r>
              <a:rPr lang="en" sz="1800"/>
              <a:t>the icebreaker exceeds expectations outlined below (4-5 points).</a:t>
            </a:r>
            <a:endParaRPr sz="1800"/>
          </a:p>
          <a:p>
            <a:pPr marL="457200" lvl="0" indent="-342900" algn="l" rtl="0">
              <a:spcBef>
                <a:spcPts val="0"/>
              </a:spcBef>
              <a:spcAft>
                <a:spcPts val="0"/>
              </a:spcAft>
              <a:buSzPts val="1800"/>
              <a:buChar char="•"/>
            </a:pPr>
            <a:r>
              <a:rPr lang="en" sz="1800"/>
              <a:t>Review Criteria:</a:t>
            </a:r>
            <a:endParaRPr sz="1800"/>
          </a:p>
          <a:p>
            <a:pPr marL="914400" lvl="1" indent="-342900" algn="l" rtl="0">
              <a:spcBef>
                <a:spcPts val="0"/>
              </a:spcBef>
              <a:spcAft>
                <a:spcPts val="0"/>
              </a:spcAft>
              <a:buSzPts val="1800"/>
              <a:buChar char="–"/>
            </a:pPr>
            <a:r>
              <a:rPr lang="en" sz="1800"/>
              <a:t>The student demonstrates creative thinking and a willingness to think outside the box.</a:t>
            </a:r>
            <a:endParaRPr sz="1800"/>
          </a:p>
        </p:txBody>
      </p:sp>
      <p:pic>
        <p:nvPicPr>
          <p:cNvPr id="558" name="Google Shape;558;p70"/>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59" name="Google Shape;559;p70"/>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60" name="Google Shape;560;p70"/>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(1) Relevant Experience</a:t>
            </a:r>
            <a:endParaRPr sz="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1"/>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Two: CAREER PATH AND OBJECTIVES</a:t>
            </a:r>
            <a:endParaRPr sz="1900" b="1">
              <a:latin typeface="Oswald"/>
              <a:ea typeface="Oswald"/>
              <a:cs typeface="Oswald"/>
              <a:sym typeface="Oswald"/>
            </a:endParaRPr>
          </a:p>
        </p:txBody>
      </p:sp>
      <p:sp>
        <p:nvSpPr>
          <p:cNvPr id="566" name="Google Shape;566;p71"/>
          <p:cNvSpPr txBox="1">
            <a:spLocks noGrp="1"/>
          </p:cNvSpPr>
          <p:nvPr>
            <p:ph type="body" idx="1"/>
          </p:nvPr>
        </p:nvSpPr>
        <p:spPr>
          <a:xfrm>
            <a:off x="311700" y="1152475"/>
            <a:ext cx="8520600" cy="36750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 sz="2703" b="1"/>
              <a:t>25 POINTS</a:t>
            </a:r>
            <a:endParaRPr sz="2703" b="1"/>
          </a:p>
          <a:p>
            <a:pPr marL="457200" lvl="0" indent="-317182" algn="l" rtl="0">
              <a:spcBef>
                <a:spcPts val="0"/>
              </a:spcBef>
              <a:spcAft>
                <a:spcPts val="0"/>
              </a:spcAft>
              <a:buSzPct val="100000"/>
              <a:buChar char="•"/>
            </a:pPr>
            <a:r>
              <a:rPr lang="en" sz="1800"/>
              <a:t>The point scale is as follows: </a:t>
            </a:r>
            <a:endParaRPr sz="1800"/>
          </a:p>
          <a:p>
            <a:pPr marL="914400" lvl="1" indent="-317182" algn="l" rtl="0">
              <a:spcBef>
                <a:spcPts val="0"/>
              </a:spcBef>
              <a:spcAft>
                <a:spcPts val="0"/>
              </a:spcAft>
              <a:buSzPct val="100000"/>
              <a:buChar char="–"/>
            </a:pPr>
            <a:r>
              <a:rPr lang="en" sz="1800"/>
              <a:t>The career path and objectives does not adequately address the expectations outlined below (0-8 points); </a:t>
            </a:r>
            <a:endParaRPr sz="1800"/>
          </a:p>
          <a:p>
            <a:pPr marL="914400" lvl="1" indent="-317182" algn="l" rtl="0">
              <a:spcBef>
                <a:spcPts val="0"/>
              </a:spcBef>
              <a:spcAft>
                <a:spcPts val="0"/>
              </a:spcAft>
              <a:buSzPct val="100000"/>
              <a:buChar char="–"/>
            </a:pPr>
            <a:r>
              <a:rPr lang="en" sz="1800"/>
              <a:t>the career path and objectives adequately addresses expectations outlined below (9-18 points); </a:t>
            </a:r>
            <a:endParaRPr sz="1800"/>
          </a:p>
          <a:p>
            <a:pPr marL="914400" lvl="1" indent="-317182" algn="l" rtl="0">
              <a:spcBef>
                <a:spcPts val="0"/>
              </a:spcBef>
              <a:spcAft>
                <a:spcPts val="0"/>
              </a:spcAft>
              <a:buSzPct val="100000"/>
              <a:buChar char="–"/>
            </a:pPr>
            <a:r>
              <a:rPr lang="en" sz="1800"/>
              <a:t>the career path and objectives exceeds expectations outlined below (19-25 points).</a:t>
            </a:r>
            <a:endParaRPr sz="1800"/>
          </a:p>
          <a:p>
            <a:pPr marL="457200" lvl="0" indent="-317182" algn="l" rtl="0">
              <a:spcBef>
                <a:spcPts val="0"/>
              </a:spcBef>
              <a:spcAft>
                <a:spcPts val="0"/>
              </a:spcAft>
              <a:buSzPct val="100000"/>
              <a:buChar char="•"/>
            </a:pPr>
            <a:r>
              <a:rPr lang="en" sz="1800"/>
              <a:t>Evaluation Criteria:</a:t>
            </a:r>
            <a:endParaRPr sz="1800"/>
          </a:p>
          <a:p>
            <a:pPr marL="914400" lvl="1" indent="-317182" algn="l" rtl="0">
              <a:spcBef>
                <a:spcPts val="0"/>
              </a:spcBef>
              <a:spcAft>
                <a:spcPts val="0"/>
              </a:spcAft>
              <a:buSzPct val="100000"/>
              <a:buChar char="–"/>
            </a:pPr>
            <a:r>
              <a:rPr lang="en" sz="1800"/>
              <a:t>The career path and objectives are specific, direct, and concise while discussing what the student would bring to and gain from the Knauss fellowship;</a:t>
            </a:r>
            <a:endParaRPr sz="1800"/>
          </a:p>
          <a:p>
            <a:pPr marL="914400" lvl="1" indent="-317182" algn="l" rtl="0">
              <a:spcBef>
                <a:spcPts val="0"/>
              </a:spcBef>
              <a:spcAft>
                <a:spcPts val="0"/>
              </a:spcAft>
              <a:buSzPct val="100000"/>
              <a:buChar char="–"/>
            </a:pPr>
            <a:r>
              <a:rPr lang="en" sz="1800"/>
              <a:t>The student clearly articulates their career or professional goal;</a:t>
            </a:r>
            <a:endParaRPr sz="1800"/>
          </a:p>
          <a:p>
            <a:pPr marL="914400" lvl="1" indent="-317182" algn="l" rtl="0">
              <a:spcBef>
                <a:spcPts val="0"/>
              </a:spcBef>
              <a:spcAft>
                <a:spcPts val="0"/>
              </a:spcAft>
              <a:buSzPct val="100000"/>
              <a:buChar char="–"/>
            </a:pPr>
            <a:r>
              <a:rPr lang="en" sz="1800"/>
              <a:t>The career path and objectives demonstrates the student’s diverse personal and professional background;</a:t>
            </a:r>
            <a:endParaRPr sz="1800"/>
          </a:p>
          <a:p>
            <a:pPr marL="914400" lvl="1" indent="-317182" algn="l" rtl="0">
              <a:spcBef>
                <a:spcPts val="0"/>
              </a:spcBef>
              <a:spcAft>
                <a:spcPts val="0"/>
              </a:spcAft>
              <a:buSzPct val="100000"/>
              <a:buChar char="–"/>
            </a:pPr>
            <a:r>
              <a:rPr lang="en" sz="1800"/>
              <a:t>The student demonstrates creative thinking, analytical skill, and/or indicates their capacity and willingness to make connections between science and broader economic, social, and political issues;</a:t>
            </a:r>
            <a:endParaRPr sz="1800"/>
          </a:p>
          <a:p>
            <a:pPr marL="914400" lvl="1" indent="-317182" algn="l" rtl="0">
              <a:spcBef>
                <a:spcPts val="0"/>
              </a:spcBef>
              <a:spcAft>
                <a:spcPts val="0"/>
              </a:spcAft>
              <a:buSzPct val="100000"/>
              <a:buChar char="–"/>
            </a:pPr>
            <a:r>
              <a:rPr lang="en" sz="1800"/>
              <a:t>The student demonstrates their ability to convey scientific knowledge in broader, non-scientific contexts;</a:t>
            </a:r>
            <a:endParaRPr sz="1800"/>
          </a:p>
          <a:p>
            <a:pPr marL="914400" lvl="1" indent="-317182" algn="l" rtl="0">
              <a:spcBef>
                <a:spcPts val="0"/>
              </a:spcBef>
              <a:spcAft>
                <a:spcPts val="0"/>
              </a:spcAft>
              <a:buSzPct val="100000"/>
              <a:buChar char="–"/>
            </a:pPr>
            <a:r>
              <a:rPr lang="en" sz="1800"/>
              <a:t>The career path and objectives align with the broader mission of the Sea Grant program and NOAA.</a:t>
            </a:r>
            <a:endParaRPr sz="1800"/>
          </a:p>
        </p:txBody>
      </p:sp>
      <p:pic>
        <p:nvPicPr>
          <p:cNvPr id="567" name="Google Shape;567;p71"/>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68" name="Google Shape;568;p71"/>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69" name="Google Shape;569;p71"/>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(1) Relevant Experience</a:t>
            </a:r>
            <a:endParaRPr sz="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2"/>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(2) Personal Education and Career Development Response</a:t>
            </a:r>
            <a:endParaRPr sz="2600" b="1">
              <a:latin typeface="Oswald"/>
              <a:ea typeface="Oswald"/>
              <a:cs typeface="Oswald"/>
              <a:sym typeface="Oswald"/>
            </a:endParaRPr>
          </a:p>
          <a:p>
            <a:pPr marL="0" lvl="0" indent="0" algn="ctr" rtl="0">
              <a:spcBef>
                <a:spcPts val="0"/>
              </a:spcBef>
              <a:spcAft>
                <a:spcPts val="0"/>
              </a:spcAft>
              <a:buNone/>
            </a:pPr>
            <a:r>
              <a:rPr lang="en" sz="1900" b="1">
                <a:latin typeface="Oswald"/>
                <a:ea typeface="Oswald"/>
                <a:cs typeface="Oswald"/>
                <a:sym typeface="Oswald"/>
              </a:rPr>
              <a:t>Section Three: CAREER PATH EXPERIENCE</a:t>
            </a:r>
            <a:endParaRPr sz="1900" b="1">
              <a:latin typeface="Oswald"/>
              <a:ea typeface="Oswald"/>
              <a:cs typeface="Oswald"/>
              <a:sym typeface="Oswald"/>
            </a:endParaRPr>
          </a:p>
        </p:txBody>
      </p:sp>
      <p:sp>
        <p:nvSpPr>
          <p:cNvPr id="575" name="Google Shape;575;p72"/>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703" b="1"/>
              <a:t>25 POINTS</a:t>
            </a:r>
            <a:endParaRPr sz="1800" b="1"/>
          </a:p>
          <a:p>
            <a:pPr marL="457200" lvl="0" indent="-325755" algn="l" rtl="0">
              <a:spcBef>
                <a:spcPts val="0"/>
              </a:spcBef>
              <a:spcAft>
                <a:spcPts val="0"/>
              </a:spcAft>
              <a:buSzPct val="100000"/>
              <a:buChar char="•"/>
            </a:pPr>
            <a:r>
              <a:rPr lang="en" sz="1800"/>
              <a:t>The point scale is as follows: </a:t>
            </a:r>
            <a:endParaRPr sz="1800"/>
          </a:p>
          <a:p>
            <a:pPr marL="914400" lvl="1" indent="-325755" algn="l" rtl="0">
              <a:spcBef>
                <a:spcPts val="0"/>
              </a:spcBef>
              <a:spcAft>
                <a:spcPts val="0"/>
              </a:spcAft>
              <a:buSzPct val="100000"/>
              <a:buChar char="–"/>
            </a:pPr>
            <a:r>
              <a:rPr lang="en" sz="1800"/>
              <a:t>The career path experience does not adequately address the expectations outlined below (0-8 points); </a:t>
            </a:r>
            <a:endParaRPr sz="1800"/>
          </a:p>
          <a:p>
            <a:pPr marL="914400" lvl="1" indent="-325755" algn="l" rtl="0">
              <a:spcBef>
                <a:spcPts val="0"/>
              </a:spcBef>
              <a:spcAft>
                <a:spcPts val="0"/>
              </a:spcAft>
              <a:buSzPct val="100000"/>
              <a:buChar char="–"/>
            </a:pPr>
            <a:r>
              <a:rPr lang="en" sz="1800"/>
              <a:t>the career path experiences adequately addresses expectations outlined below (9-18 points); </a:t>
            </a:r>
            <a:endParaRPr sz="1800"/>
          </a:p>
          <a:p>
            <a:pPr marL="914400" lvl="1" indent="-325755" algn="l" rtl="0">
              <a:spcBef>
                <a:spcPts val="0"/>
              </a:spcBef>
              <a:spcAft>
                <a:spcPts val="0"/>
              </a:spcAft>
              <a:buSzPct val="100000"/>
              <a:buChar char="–"/>
            </a:pPr>
            <a:r>
              <a:rPr lang="en" sz="1800"/>
              <a:t>the career path experiences  exceeds expectations outlined below (19-25 points).</a:t>
            </a:r>
            <a:endParaRPr sz="1800"/>
          </a:p>
          <a:p>
            <a:pPr marL="457200" lvl="0" indent="-325755" algn="l" rtl="0">
              <a:spcBef>
                <a:spcPts val="0"/>
              </a:spcBef>
              <a:spcAft>
                <a:spcPts val="0"/>
              </a:spcAft>
              <a:buSzPct val="100000"/>
              <a:buChar char="•"/>
            </a:pPr>
            <a:r>
              <a:rPr lang="en" sz="1800"/>
              <a:t>Review Criteria:</a:t>
            </a:r>
            <a:endParaRPr sz="1800"/>
          </a:p>
          <a:p>
            <a:pPr marL="914400" lvl="1" indent="-325755" algn="l" rtl="0">
              <a:spcBef>
                <a:spcPts val="0"/>
              </a:spcBef>
              <a:spcAft>
                <a:spcPts val="0"/>
              </a:spcAft>
              <a:buSzPct val="100000"/>
              <a:buChar char="–"/>
            </a:pPr>
            <a:r>
              <a:rPr lang="en" sz="1800"/>
              <a:t>The student has shown interest in working with diverse collaborators, community members and/or interested partners;</a:t>
            </a:r>
            <a:endParaRPr sz="1800"/>
          </a:p>
          <a:p>
            <a:pPr marL="914400" lvl="1" indent="-325755" algn="l" rtl="0">
              <a:spcBef>
                <a:spcPts val="0"/>
              </a:spcBef>
              <a:spcAft>
                <a:spcPts val="0"/>
              </a:spcAft>
              <a:buSzPct val="100000"/>
              <a:buChar char="–"/>
            </a:pPr>
            <a:r>
              <a:rPr lang="en" sz="1800"/>
              <a:t>The student demonstrates an interest in or commitment to the Sea Grant values of Diversity, Equity, Inclusion, Justice and Accessibility;</a:t>
            </a:r>
            <a:endParaRPr sz="1800"/>
          </a:p>
          <a:p>
            <a:pPr marL="914400" lvl="1" indent="-325755" algn="l" rtl="0">
              <a:spcBef>
                <a:spcPts val="0"/>
              </a:spcBef>
              <a:spcAft>
                <a:spcPts val="0"/>
              </a:spcAft>
              <a:buSzPct val="100000"/>
              <a:buChar char="–"/>
            </a:pPr>
            <a:r>
              <a:rPr lang="en" sz="1800"/>
              <a:t>The student’s experience demonstrates a commitment to apply expertise to serve science and society;</a:t>
            </a:r>
            <a:endParaRPr sz="1800"/>
          </a:p>
          <a:p>
            <a:pPr marL="914400" lvl="1" indent="-325755" algn="l" rtl="0">
              <a:spcBef>
                <a:spcPts val="0"/>
              </a:spcBef>
              <a:spcAft>
                <a:spcPts val="0"/>
              </a:spcAft>
              <a:buSzPct val="100000"/>
              <a:buChar char="–"/>
            </a:pPr>
            <a:r>
              <a:rPr lang="en" sz="1800"/>
              <a:t>The student demonstrates creativity and willingness to navigate a challenging situation;</a:t>
            </a:r>
            <a:endParaRPr sz="1800"/>
          </a:p>
          <a:p>
            <a:pPr marL="914400" lvl="1" indent="-325755" algn="l" rtl="0">
              <a:spcBef>
                <a:spcPts val="0"/>
              </a:spcBef>
              <a:spcAft>
                <a:spcPts val="0"/>
              </a:spcAft>
              <a:buSzPct val="100000"/>
              <a:buChar char="–"/>
            </a:pPr>
            <a:r>
              <a:rPr lang="en" sz="1800"/>
              <a:t>The student demonstrates leadership and problem solving initiative.</a:t>
            </a:r>
            <a:endParaRPr sz="1800"/>
          </a:p>
        </p:txBody>
      </p:sp>
      <p:pic>
        <p:nvPicPr>
          <p:cNvPr id="576" name="Google Shape;576;p72"/>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77" name="Google Shape;577;p72"/>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78" name="Google Shape;578;p72"/>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(1) Relevant Experience</a:t>
            </a:r>
            <a:endParaRPr sz="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3"/>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(3) Relevant Coursework and Future Year Plans</a:t>
            </a:r>
            <a:endParaRPr sz="1900" b="1">
              <a:latin typeface="Oswald"/>
              <a:ea typeface="Oswald"/>
              <a:cs typeface="Oswald"/>
              <a:sym typeface="Oswald"/>
            </a:endParaRPr>
          </a:p>
        </p:txBody>
      </p:sp>
      <p:sp>
        <p:nvSpPr>
          <p:cNvPr id="584" name="Google Shape;584;p73"/>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sz="2703" b="1"/>
              <a:t>10 POINTS</a:t>
            </a:r>
            <a:endParaRPr sz="1800" b="1"/>
          </a:p>
          <a:p>
            <a:pPr marL="457200" lvl="0" indent="-317182" algn="l" rtl="0">
              <a:spcBef>
                <a:spcPts val="0"/>
              </a:spcBef>
              <a:spcAft>
                <a:spcPts val="0"/>
              </a:spcAft>
              <a:buSzPct val="100000"/>
              <a:buChar char="•"/>
            </a:pPr>
            <a:r>
              <a:rPr lang="en" sz="1800"/>
              <a:t>The point scale is as follows: </a:t>
            </a:r>
            <a:endParaRPr sz="1800"/>
          </a:p>
          <a:p>
            <a:pPr marL="914400" lvl="1" indent="-317182" algn="l" rtl="0">
              <a:spcBef>
                <a:spcPts val="0"/>
              </a:spcBef>
              <a:spcAft>
                <a:spcPts val="0"/>
              </a:spcAft>
              <a:buSzPct val="100000"/>
              <a:buChar char="–"/>
            </a:pPr>
            <a:r>
              <a:rPr lang="en" sz="1800"/>
              <a:t>the relevant coursework and future year plans are unclear and do not adequately address the expectation outlined below (0-3 points); </a:t>
            </a:r>
            <a:endParaRPr sz="1800"/>
          </a:p>
          <a:p>
            <a:pPr marL="914400" lvl="1" indent="-317182" algn="l" rtl="0">
              <a:spcBef>
                <a:spcPts val="0"/>
              </a:spcBef>
              <a:spcAft>
                <a:spcPts val="0"/>
              </a:spcAft>
              <a:buSzPct val="100000"/>
              <a:buChar char="–"/>
            </a:pPr>
            <a:r>
              <a:rPr lang="en" sz="1800"/>
              <a:t>the relevant coursework and future year plans adequately addresses expectations outlined below (4-6 points); </a:t>
            </a:r>
            <a:endParaRPr sz="1800"/>
          </a:p>
          <a:p>
            <a:pPr marL="914400" lvl="1" indent="-317182" algn="l" rtl="0">
              <a:spcBef>
                <a:spcPts val="0"/>
              </a:spcBef>
              <a:spcAft>
                <a:spcPts val="0"/>
              </a:spcAft>
              <a:buSzPct val="100000"/>
              <a:buChar char="–"/>
            </a:pPr>
            <a:r>
              <a:rPr lang="en" sz="1800"/>
              <a:t>the relevant coursework and future year plans exceeds expectations outlined below (7-10 points).</a:t>
            </a:r>
            <a:endParaRPr sz="1800"/>
          </a:p>
          <a:p>
            <a:pPr marL="457200" lvl="0" indent="-317182" algn="l" rtl="0">
              <a:spcBef>
                <a:spcPts val="0"/>
              </a:spcBef>
              <a:spcAft>
                <a:spcPts val="0"/>
              </a:spcAft>
              <a:buSzPct val="100000"/>
              <a:buChar char="•"/>
            </a:pPr>
            <a:r>
              <a:rPr lang="en" sz="1800"/>
              <a:t>Review Criteria:</a:t>
            </a:r>
            <a:endParaRPr sz="1800"/>
          </a:p>
          <a:p>
            <a:pPr marL="914400" lvl="1" indent="-317182" algn="l" rtl="0">
              <a:spcBef>
                <a:spcPts val="0"/>
              </a:spcBef>
              <a:spcAft>
                <a:spcPts val="0"/>
              </a:spcAft>
              <a:buSzPct val="100000"/>
              <a:buChar char="–"/>
            </a:pPr>
            <a:r>
              <a:rPr lang="en" sz="1800"/>
              <a:t>The student has employment, volunteer, or extracurricular activities in academic, applied, research, administration, outreach, or policy positions;</a:t>
            </a:r>
            <a:endParaRPr sz="1800"/>
          </a:p>
          <a:p>
            <a:pPr marL="914400" lvl="1" indent="-317182" algn="l" rtl="0">
              <a:spcBef>
                <a:spcPts val="0"/>
              </a:spcBef>
              <a:spcAft>
                <a:spcPts val="0"/>
              </a:spcAft>
              <a:buSzPct val="100000"/>
              <a:buChar char="–"/>
            </a:pPr>
            <a:r>
              <a:rPr lang="en" sz="1800"/>
              <a:t>The education and experience (personal or professional) in the student’s area of expertise are appropriate to the career stage;</a:t>
            </a:r>
            <a:endParaRPr sz="1800"/>
          </a:p>
          <a:p>
            <a:pPr marL="914400" lvl="1" indent="-317182" algn="l" rtl="0">
              <a:spcBef>
                <a:spcPts val="0"/>
              </a:spcBef>
              <a:spcAft>
                <a:spcPts val="0"/>
              </a:spcAft>
              <a:buSzPct val="100000"/>
              <a:buChar char="–"/>
            </a:pPr>
            <a:r>
              <a:rPr lang="en" sz="1800"/>
              <a:t>The student demonstrates work/life experiences that are relevant and applicable to serving the American people;</a:t>
            </a:r>
            <a:endParaRPr sz="1800"/>
          </a:p>
          <a:p>
            <a:pPr marL="914400" lvl="1" indent="-317182" algn="l" rtl="0">
              <a:spcBef>
                <a:spcPts val="0"/>
              </a:spcBef>
              <a:spcAft>
                <a:spcPts val="0"/>
              </a:spcAft>
              <a:buSzPct val="100000"/>
              <a:buChar char="–"/>
            </a:pPr>
            <a:r>
              <a:rPr lang="en" sz="1800"/>
              <a:t>The student’s experiences show prior leadership roles relevant to their career stage (e.g., student government, faculty committees, advisory committees, professional societies, community initiatives, etc.).</a:t>
            </a:r>
            <a:endParaRPr sz="1800"/>
          </a:p>
        </p:txBody>
      </p:sp>
      <p:pic>
        <p:nvPicPr>
          <p:cNvPr id="585" name="Google Shape;585;p73"/>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86" name="Google Shape;586;p73"/>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87" name="Google Shape;587;p73"/>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(1) Relevant Experience</a:t>
            </a:r>
            <a:endParaRPr sz="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t>15 Points TOTAL</a:t>
            </a:r>
            <a:endParaRPr sz="2200"/>
          </a:p>
          <a:p>
            <a:pPr marL="457200" lvl="0" indent="-342900" algn="l" rtl="0">
              <a:spcBef>
                <a:spcPts val="0"/>
              </a:spcBef>
              <a:spcAft>
                <a:spcPts val="0"/>
              </a:spcAft>
              <a:buSzPts val="1800"/>
              <a:buFont typeface="Calibri"/>
              <a:buChar char="•"/>
            </a:pPr>
            <a:r>
              <a:rPr lang="en" sz="1800"/>
              <a:t>For the Knauss Fellowship program the endorsements and content of the letter from the student's Sea Grant director, academic reference, and the second letter of recommendation are reviewed as follows.</a:t>
            </a:r>
            <a:endParaRPr sz="1800" b="1"/>
          </a:p>
        </p:txBody>
      </p:sp>
      <p:pic>
        <p:nvPicPr>
          <p:cNvPr id="593" name="Google Shape;593;p74"/>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594" name="Google Shape;594;p74"/>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595" name="Google Shape;595;p74"/>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Oswald"/>
                <a:ea typeface="Oswald"/>
                <a:cs typeface="Oswald"/>
                <a:sym typeface="Oswald"/>
              </a:rPr>
              <a:t>(2) Recommendations and/or endorsements of the student</a:t>
            </a:r>
            <a:endParaRPr sz="2400" b="1">
              <a:latin typeface="Oswald"/>
              <a:ea typeface="Oswald"/>
              <a:cs typeface="Oswald"/>
              <a:sym typeface="Oswald"/>
            </a:endParaRPr>
          </a:p>
        </p:txBody>
      </p:sp>
      <p:sp>
        <p:nvSpPr>
          <p:cNvPr id="596" name="Google Shape;596;p74"/>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(2) Recommendations</a:t>
            </a:r>
            <a:endParaRPr sz="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5"/>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(4) Letters of Recommendation</a:t>
            </a:r>
            <a:endParaRPr sz="1900" b="1">
              <a:latin typeface="Oswald"/>
              <a:ea typeface="Oswald"/>
              <a:cs typeface="Oswald"/>
              <a:sym typeface="Oswald"/>
            </a:endParaRPr>
          </a:p>
        </p:txBody>
      </p:sp>
      <p:sp>
        <p:nvSpPr>
          <p:cNvPr id="602" name="Google Shape;602;p75"/>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sz="2703" b="1"/>
              <a:t>5 POINTS</a:t>
            </a:r>
            <a:endParaRPr sz="1800" b="1"/>
          </a:p>
          <a:p>
            <a:pPr marL="457200" lvl="0" indent="-325755" algn="l" rtl="0">
              <a:spcBef>
                <a:spcPts val="0"/>
              </a:spcBef>
              <a:spcAft>
                <a:spcPts val="0"/>
              </a:spcAft>
              <a:buSzPct val="100000"/>
              <a:buChar char="•"/>
            </a:pPr>
            <a:r>
              <a:rPr lang="en" sz="1800"/>
              <a:t>The point scale is as follows: </a:t>
            </a:r>
            <a:endParaRPr sz="1800"/>
          </a:p>
          <a:p>
            <a:pPr marL="914400" lvl="1" indent="-325755" algn="l" rtl="0">
              <a:spcBef>
                <a:spcPts val="0"/>
              </a:spcBef>
              <a:spcAft>
                <a:spcPts val="0"/>
              </a:spcAft>
              <a:buSzPct val="100000"/>
              <a:buChar char="–"/>
            </a:pPr>
            <a:r>
              <a:rPr lang="en" sz="1800"/>
              <a:t>the letters of recommendation do not adequately address the expectations outlined below (0-1 points); </a:t>
            </a:r>
            <a:endParaRPr sz="1800"/>
          </a:p>
          <a:p>
            <a:pPr marL="914400" lvl="1" indent="-325755" algn="l" rtl="0">
              <a:spcBef>
                <a:spcPts val="0"/>
              </a:spcBef>
              <a:spcAft>
                <a:spcPts val="0"/>
              </a:spcAft>
              <a:buSzPct val="100000"/>
              <a:buChar char="–"/>
            </a:pPr>
            <a:r>
              <a:rPr lang="en" sz="1800"/>
              <a:t>the letters of recommendation adequately address expectations outlined below (2-3 points); </a:t>
            </a:r>
            <a:endParaRPr sz="1800"/>
          </a:p>
          <a:p>
            <a:pPr marL="914400" lvl="1" indent="-325755" algn="l" rtl="0">
              <a:spcBef>
                <a:spcPts val="0"/>
              </a:spcBef>
              <a:spcAft>
                <a:spcPts val="0"/>
              </a:spcAft>
              <a:buSzPct val="100000"/>
              <a:buChar char="–"/>
            </a:pPr>
            <a:r>
              <a:rPr lang="en" sz="1800"/>
              <a:t>the letters of recommendation exceed expectations outlined below (4-5 points).</a:t>
            </a:r>
            <a:endParaRPr sz="1800"/>
          </a:p>
          <a:p>
            <a:pPr marL="457200" lvl="0" indent="-325755" algn="l" rtl="0">
              <a:spcBef>
                <a:spcPts val="0"/>
              </a:spcBef>
              <a:spcAft>
                <a:spcPts val="0"/>
              </a:spcAft>
              <a:buSzPct val="100000"/>
              <a:buChar char="•"/>
            </a:pPr>
            <a:r>
              <a:rPr lang="en" sz="1800"/>
              <a:t>Review Criteria:</a:t>
            </a:r>
            <a:endParaRPr sz="1800"/>
          </a:p>
          <a:p>
            <a:pPr marL="914400" lvl="1" indent="-325755" algn="l" rtl="0">
              <a:spcBef>
                <a:spcPts val="0"/>
              </a:spcBef>
              <a:spcAft>
                <a:spcPts val="0"/>
              </a:spcAft>
              <a:buSzPct val="100000"/>
              <a:buChar char="–"/>
            </a:pPr>
            <a:r>
              <a:rPr lang="en" sz="1800"/>
              <a:t>The letter writers demonstrate knowledge of the student and their abilities;</a:t>
            </a:r>
            <a:endParaRPr sz="1800"/>
          </a:p>
          <a:p>
            <a:pPr marL="914400" lvl="1" indent="-325755" algn="l" rtl="0">
              <a:spcBef>
                <a:spcPts val="0"/>
              </a:spcBef>
              <a:spcAft>
                <a:spcPts val="0"/>
              </a:spcAft>
              <a:buSzPct val="100000"/>
              <a:buChar char="–"/>
            </a:pPr>
            <a:r>
              <a:rPr lang="en" sz="1800"/>
              <a:t>The letter writers speak to the leadership potential, confidence, maturity, and self-direction of the student;</a:t>
            </a:r>
            <a:endParaRPr sz="1800"/>
          </a:p>
          <a:p>
            <a:pPr marL="914400" lvl="1" indent="-325755" algn="l" rtl="0">
              <a:spcBef>
                <a:spcPts val="0"/>
              </a:spcBef>
              <a:spcAft>
                <a:spcPts val="0"/>
              </a:spcAft>
              <a:buSzPct val="100000"/>
              <a:buChar char="–"/>
            </a:pPr>
            <a:r>
              <a:rPr lang="en" sz="1800"/>
              <a:t>The letter writers provide evidence of the student’s willingness and flexibility to tackle issues beyond their area of expertise and an openness and capacity to expand experiences;</a:t>
            </a:r>
            <a:endParaRPr sz="1800"/>
          </a:p>
          <a:p>
            <a:pPr marL="914400" lvl="1" indent="-325755" algn="l" rtl="0">
              <a:spcBef>
                <a:spcPts val="0"/>
              </a:spcBef>
              <a:spcAft>
                <a:spcPts val="0"/>
              </a:spcAft>
              <a:buSzPct val="100000"/>
              <a:buChar char="–"/>
            </a:pPr>
            <a:r>
              <a:rPr lang="en" sz="1800"/>
              <a:t>The letter writers provide evidence of the student’s ability to convey scientific knowledge in broader, non-scientific contexts.</a:t>
            </a:r>
            <a:endParaRPr sz="1800"/>
          </a:p>
        </p:txBody>
      </p:sp>
      <p:pic>
        <p:nvPicPr>
          <p:cNvPr id="603" name="Google Shape;603;p75"/>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04" name="Google Shape;604;p75"/>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605" name="Google Shape;605;p75"/>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(2) Recommendations</a:t>
            </a:r>
            <a:endParaRPr sz="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6"/>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(1) Director Letter</a:t>
            </a:r>
            <a:endParaRPr sz="1900" b="1">
              <a:latin typeface="Oswald"/>
              <a:ea typeface="Oswald"/>
              <a:cs typeface="Oswald"/>
              <a:sym typeface="Oswald"/>
            </a:endParaRPr>
          </a:p>
        </p:txBody>
      </p:sp>
      <p:sp>
        <p:nvSpPr>
          <p:cNvPr id="611" name="Google Shape;611;p76"/>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 sz="2703" b="1"/>
              <a:t>10 POINTS</a:t>
            </a:r>
            <a:endParaRPr sz="1800" b="1"/>
          </a:p>
          <a:p>
            <a:pPr marL="457200" lvl="0" indent="-334327" algn="l" rtl="0">
              <a:spcBef>
                <a:spcPts val="0"/>
              </a:spcBef>
              <a:spcAft>
                <a:spcPts val="0"/>
              </a:spcAft>
              <a:buSzPct val="100000"/>
              <a:buChar char="•"/>
            </a:pPr>
            <a:r>
              <a:rPr lang="en" sz="1800"/>
              <a:t>The point scale is as follows: </a:t>
            </a:r>
            <a:endParaRPr sz="1800"/>
          </a:p>
          <a:p>
            <a:pPr marL="914400" lvl="1" indent="-334327" algn="l" rtl="0">
              <a:spcBef>
                <a:spcPts val="0"/>
              </a:spcBef>
              <a:spcAft>
                <a:spcPts val="0"/>
              </a:spcAft>
              <a:buSzPct val="100000"/>
              <a:buChar char="–"/>
            </a:pPr>
            <a:r>
              <a:rPr lang="en" sz="1800"/>
              <a:t>the director’s letter is unclear and does not adequately address the expectation outlined below (0-3 points); </a:t>
            </a:r>
            <a:endParaRPr sz="1800"/>
          </a:p>
          <a:p>
            <a:pPr marL="914400" lvl="1" indent="-334327" algn="l" rtl="0">
              <a:spcBef>
                <a:spcPts val="0"/>
              </a:spcBef>
              <a:spcAft>
                <a:spcPts val="0"/>
              </a:spcAft>
              <a:buSzPct val="100000"/>
              <a:buChar char="–"/>
            </a:pPr>
            <a:r>
              <a:rPr lang="en" sz="1800"/>
              <a:t>the director’s letter adequately addresses expectations outlined below (4-6 points); </a:t>
            </a:r>
            <a:endParaRPr sz="1800"/>
          </a:p>
          <a:p>
            <a:pPr marL="914400" lvl="1" indent="-334327" algn="l" rtl="0">
              <a:spcBef>
                <a:spcPts val="0"/>
              </a:spcBef>
              <a:spcAft>
                <a:spcPts val="0"/>
              </a:spcAft>
              <a:buSzPct val="100000"/>
              <a:buChar char="–"/>
            </a:pPr>
            <a:r>
              <a:rPr lang="en" sz="1800"/>
              <a:t>the director’s letter exceeds expectations outlined below (7-10 points).</a:t>
            </a:r>
            <a:endParaRPr sz="1800"/>
          </a:p>
          <a:p>
            <a:pPr marL="457200" lvl="0" indent="-334327" algn="l" rtl="0">
              <a:spcBef>
                <a:spcPts val="0"/>
              </a:spcBef>
              <a:spcAft>
                <a:spcPts val="0"/>
              </a:spcAft>
              <a:buSzPct val="100000"/>
              <a:buChar char="•"/>
            </a:pPr>
            <a:r>
              <a:rPr lang="en" sz="1800"/>
              <a:t>Review Criteria:</a:t>
            </a:r>
            <a:endParaRPr sz="1800"/>
          </a:p>
          <a:p>
            <a:pPr marL="914400" lvl="1" indent="-334327" algn="l" rtl="0">
              <a:spcBef>
                <a:spcPts val="0"/>
              </a:spcBef>
              <a:spcAft>
                <a:spcPts val="0"/>
              </a:spcAft>
              <a:buSzPct val="100000"/>
              <a:buChar char="–"/>
            </a:pPr>
            <a:r>
              <a:rPr lang="en" sz="1800"/>
              <a:t>The director’s letter demonstrates how the student fits with the Knauss Program, including any discussion of why the student belongs in the Knauss Program;</a:t>
            </a:r>
            <a:endParaRPr sz="1800"/>
          </a:p>
          <a:p>
            <a:pPr marL="914400" lvl="1" indent="-334327" algn="l" rtl="0">
              <a:spcBef>
                <a:spcPts val="0"/>
              </a:spcBef>
              <a:spcAft>
                <a:spcPts val="0"/>
              </a:spcAft>
              <a:buSzPct val="100000"/>
              <a:buChar char="–"/>
            </a:pPr>
            <a:r>
              <a:rPr lang="en" sz="1800"/>
              <a:t>Highlights the skills (academic, professional or personal) that the student would bring to the Knauss program;</a:t>
            </a:r>
            <a:endParaRPr sz="1800"/>
          </a:p>
          <a:p>
            <a:pPr marL="914400" lvl="1" indent="-334327" algn="l" rtl="0">
              <a:spcBef>
                <a:spcPts val="0"/>
              </a:spcBef>
              <a:spcAft>
                <a:spcPts val="0"/>
              </a:spcAft>
              <a:buSzPct val="100000"/>
              <a:buChar char="–"/>
            </a:pPr>
            <a:r>
              <a:rPr lang="en" sz="1800"/>
              <a:t>Elaborates on information not specifically addressed by the student in their application package.</a:t>
            </a:r>
            <a:endParaRPr sz="1800"/>
          </a:p>
        </p:txBody>
      </p:sp>
      <p:pic>
        <p:nvPicPr>
          <p:cNvPr id="612" name="Google Shape;612;p76"/>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13" name="Google Shape;613;p76"/>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614" name="Google Shape;614;p76"/>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(2) Recommendations</a:t>
            </a:r>
            <a:endParaRPr sz="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7"/>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sz="2703" b="1"/>
              <a:t>10 POINTS</a:t>
            </a:r>
            <a:endParaRPr sz="1800" b="1"/>
          </a:p>
          <a:p>
            <a:pPr marL="457200" lvl="0" indent="-325755" algn="l" rtl="0">
              <a:spcBef>
                <a:spcPts val="0"/>
              </a:spcBef>
              <a:spcAft>
                <a:spcPts val="0"/>
              </a:spcAft>
              <a:buSzPct val="100000"/>
              <a:buChar char="•"/>
            </a:pPr>
            <a:r>
              <a:rPr lang="en" sz="1800"/>
              <a:t>For the Knauss Fellowship program consider all aspects of the application materials (CV, Personal education and career development responses, Letters of Recommendation, Directors Letter). </a:t>
            </a:r>
            <a:endParaRPr sz="1800"/>
          </a:p>
          <a:p>
            <a:pPr marL="457200" lvl="0" indent="-325755" algn="l" rtl="0">
              <a:spcBef>
                <a:spcPts val="0"/>
              </a:spcBef>
              <a:spcAft>
                <a:spcPts val="0"/>
              </a:spcAft>
              <a:buSzPct val="100000"/>
              <a:buChar char="•"/>
            </a:pPr>
            <a:r>
              <a:rPr lang="en" sz="1800"/>
              <a:t>The point scale is as follows: </a:t>
            </a:r>
            <a:endParaRPr sz="1800"/>
          </a:p>
          <a:p>
            <a:pPr marL="914400" lvl="1" indent="-325755" algn="l" rtl="0">
              <a:spcBef>
                <a:spcPts val="0"/>
              </a:spcBef>
              <a:spcAft>
                <a:spcPts val="0"/>
              </a:spcAft>
              <a:buSzPct val="100000"/>
              <a:buChar char="–"/>
            </a:pPr>
            <a:r>
              <a:rPr lang="en" sz="1800"/>
              <a:t>the application is unclear and does not adequately address the expectation outlined below (0-3 points); </a:t>
            </a:r>
            <a:endParaRPr sz="1800"/>
          </a:p>
          <a:p>
            <a:pPr marL="914400" lvl="1" indent="-325755" algn="l" rtl="0">
              <a:spcBef>
                <a:spcPts val="0"/>
              </a:spcBef>
              <a:spcAft>
                <a:spcPts val="0"/>
              </a:spcAft>
              <a:buSzPct val="100000"/>
              <a:buChar char="–"/>
            </a:pPr>
            <a:r>
              <a:rPr lang="en" sz="1800"/>
              <a:t>the application adequately addresses expectations outlined below (4-6 points);</a:t>
            </a:r>
            <a:endParaRPr sz="1800"/>
          </a:p>
          <a:p>
            <a:pPr marL="914400" lvl="1" indent="-325755" algn="l" rtl="0">
              <a:spcBef>
                <a:spcPts val="0"/>
              </a:spcBef>
              <a:spcAft>
                <a:spcPts val="0"/>
              </a:spcAft>
              <a:buSzPct val="100000"/>
              <a:buChar char="–"/>
            </a:pPr>
            <a:r>
              <a:rPr lang="en" sz="1800"/>
              <a:t>the application exceeds expectations outlined below (7-10 points).</a:t>
            </a:r>
            <a:endParaRPr sz="1800"/>
          </a:p>
          <a:p>
            <a:pPr marL="457200" lvl="0" indent="-325755" algn="l" rtl="0">
              <a:spcBef>
                <a:spcPts val="0"/>
              </a:spcBef>
              <a:spcAft>
                <a:spcPts val="0"/>
              </a:spcAft>
              <a:buSzPct val="100000"/>
              <a:buChar char="•"/>
            </a:pPr>
            <a:r>
              <a:rPr lang="en" sz="1800"/>
              <a:t>Review Criteria</a:t>
            </a:r>
            <a:endParaRPr sz="1800"/>
          </a:p>
          <a:p>
            <a:pPr marL="914400" lvl="1" indent="-325755" algn="l" rtl="0">
              <a:spcBef>
                <a:spcPts val="0"/>
              </a:spcBef>
              <a:spcAft>
                <a:spcPts val="0"/>
              </a:spcAft>
              <a:buSzPct val="100000"/>
              <a:buChar char="–"/>
            </a:pPr>
            <a:r>
              <a:rPr lang="en" sz="1800"/>
              <a:t>The application materials complement each other;</a:t>
            </a:r>
            <a:endParaRPr sz="1800"/>
          </a:p>
          <a:p>
            <a:pPr marL="914400" lvl="1" indent="-325755" algn="l" rtl="0">
              <a:spcBef>
                <a:spcPts val="0"/>
              </a:spcBef>
              <a:spcAft>
                <a:spcPts val="0"/>
              </a:spcAft>
              <a:buSzPct val="100000"/>
              <a:buChar char="–"/>
            </a:pPr>
            <a:r>
              <a:rPr lang="en" sz="1800"/>
              <a:t>The student brings a diverse perspective to the program;</a:t>
            </a:r>
            <a:endParaRPr sz="1800"/>
          </a:p>
          <a:p>
            <a:pPr marL="914400" lvl="1" indent="-325755" algn="l" rtl="0">
              <a:spcBef>
                <a:spcPts val="0"/>
              </a:spcBef>
              <a:spcAft>
                <a:spcPts val="0"/>
              </a:spcAft>
              <a:buSzPct val="100000"/>
              <a:buChar char="–"/>
            </a:pPr>
            <a:r>
              <a:rPr lang="en" sz="1800"/>
              <a:t>The application materials provide a clear picture of what the student would gain from receiving the Knauss Fellowship;</a:t>
            </a:r>
            <a:endParaRPr sz="1800"/>
          </a:p>
          <a:p>
            <a:pPr marL="914400" lvl="1" indent="-325755" algn="l" rtl="0">
              <a:spcBef>
                <a:spcPts val="0"/>
              </a:spcBef>
              <a:spcAft>
                <a:spcPts val="0"/>
              </a:spcAft>
              <a:buSzPct val="100000"/>
              <a:buChar char="–"/>
            </a:pPr>
            <a:r>
              <a:rPr lang="en" sz="1800"/>
              <a:t>The application materials provide a clear picture of what the student would bring to the Knauss Fellowship.</a:t>
            </a:r>
            <a:endParaRPr sz="1800"/>
          </a:p>
        </p:txBody>
      </p:sp>
      <p:pic>
        <p:nvPicPr>
          <p:cNvPr id="620" name="Google Shape;620;p77"/>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21" name="Google Shape;621;p77"/>
          <p:cNvPicPr preferRelativeResize="0"/>
          <p:nvPr/>
        </p:nvPicPr>
        <p:blipFill>
          <a:blip r:embed="rId4">
            <a:alphaModFix/>
          </a:blip>
          <a:stretch>
            <a:fillRect/>
          </a:stretch>
        </p:blipFill>
        <p:spPr>
          <a:xfrm>
            <a:off x="8558365" y="4557391"/>
            <a:ext cx="496376" cy="496387"/>
          </a:xfrm>
          <a:prstGeom prst="rect">
            <a:avLst/>
          </a:prstGeom>
          <a:noFill/>
          <a:ln>
            <a:noFill/>
          </a:ln>
        </p:spPr>
      </p:pic>
      <p:sp>
        <p:nvSpPr>
          <p:cNvPr id="622" name="Google Shape;622;p77"/>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Oswald"/>
                <a:ea typeface="Oswald"/>
                <a:cs typeface="Oswald"/>
                <a:sym typeface="Oswald"/>
              </a:rPr>
              <a:t>(3) Overall Application Cohesion</a:t>
            </a:r>
            <a:endParaRPr sz="2400" b="1">
              <a:latin typeface="Oswald"/>
              <a:ea typeface="Oswald"/>
              <a:cs typeface="Oswald"/>
              <a:sym typeface="Oswald"/>
            </a:endParaRPr>
          </a:p>
        </p:txBody>
      </p:sp>
      <p:sp>
        <p:nvSpPr>
          <p:cNvPr id="623" name="Google Shape;623;p77"/>
          <p:cNvSpPr txBox="1"/>
          <p:nvPr/>
        </p:nvSpPr>
        <p:spPr>
          <a:xfrm>
            <a:off x="5412625" y="4567088"/>
            <a:ext cx="30000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lt1"/>
                </a:solidFill>
                <a:latin typeface="Oswald"/>
                <a:ea typeface="Oswald"/>
                <a:cs typeface="Oswald"/>
                <a:sym typeface="Oswald"/>
              </a:rPr>
              <a:t>(2) Recommendations</a:t>
            </a:r>
            <a:endParaRPr sz="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8"/>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(5) Transcripts</a:t>
            </a:r>
            <a:endParaRPr sz="1900" b="1">
              <a:latin typeface="Oswald"/>
              <a:ea typeface="Oswald"/>
              <a:cs typeface="Oswald"/>
              <a:sym typeface="Oswald"/>
            </a:endParaRPr>
          </a:p>
        </p:txBody>
      </p:sp>
      <p:sp>
        <p:nvSpPr>
          <p:cNvPr id="629" name="Google Shape;629;p78"/>
          <p:cNvSpPr txBox="1">
            <a:spLocks noGrp="1"/>
          </p:cNvSpPr>
          <p:nvPr>
            <p:ph type="body" idx="1"/>
          </p:nvPr>
        </p:nvSpPr>
        <p:spPr>
          <a:xfrm>
            <a:off x="311701" y="1152475"/>
            <a:ext cx="85206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a:t>NOT PART OF THE REVIEW CRITERIA</a:t>
            </a:r>
            <a:endParaRPr sz="3000"/>
          </a:p>
        </p:txBody>
      </p:sp>
      <p:pic>
        <p:nvPicPr>
          <p:cNvPr id="630" name="Google Shape;630;p78"/>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31" name="Google Shape;631;p78"/>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311700" y="304800"/>
            <a:ext cx="8520600" cy="57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Font typeface="Calibri"/>
              <a:buNone/>
            </a:pPr>
            <a:r>
              <a:rPr lang="en" sz="2900" b="1" i="0" u="none" strike="noStrike" cap="none">
                <a:solidFill>
                  <a:schemeClr val="lt1"/>
                </a:solidFill>
                <a:latin typeface="Oswald"/>
                <a:ea typeface="Oswald"/>
                <a:cs typeface="Oswald"/>
                <a:sym typeface="Oswald"/>
              </a:rPr>
              <a:t>Sea Grant Knauss Fellowship</a:t>
            </a:r>
            <a:endParaRPr sz="2900" b="1">
              <a:latin typeface="Oswald"/>
              <a:ea typeface="Oswald"/>
              <a:cs typeface="Oswald"/>
              <a:sym typeface="Oswald"/>
            </a:endParaRPr>
          </a:p>
        </p:txBody>
      </p:sp>
      <p:sp>
        <p:nvSpPr>
          <p:cNvPr id="288" name="Google Shape;288;p43"/>
          <p:cNvSpPr txBox="1">
            <a:spLocks noGrp="1"/>
          </p:cNvSpPr>
          <p:nvPr>
            <p:ph type="body" idx="1"/>
          </p:nvPr>
        </p:nvSpPr>
        <p:spPr>
          <a:xfrm>
            <a:off x="311701" y="933450"/>
            <a:ext cx="8520600" cy="3416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Font typeface="Arial"/>
              <a:buNone/>
            </a:pPr>
            <a:r>
              <a:rPr lang="en" sz="1800" i="0" u="none" strike="noStrike" cap="none">
                <a:solidFill>
                  <a:schemeClr val="lt1"/>
                </a:solidFill>
              </a:rPr>
              <a:t>The Sea Grant Knauss Fellowship provides a unique educational</a:t>
            </a:r>
            <a:r>
              <a:rPr lang="en" sz="1800"/>
              <a:t> </a:t>
            </a:r>
            <a:r>
              <a:rPr lang="en" sz="1800" i="0" u="none" strike="noStrike" cap="none">
                <a:solidFill>
                  <a:schemeClr val="lt1"/>
                </a:solidFill>
              </a:rPr>
              <a:t>and professional experience to graduate students who have a</a:t>
            </a:r>
            <a:r>
              <a:rPr lang="en" sz="1800"/>
              <a:t>n </a:t>
            </a:r>
            <a:r>
              <a:rPr lang="en" sz="1800" i="0" u="none" strike="noStrike" cap="none">
                <a:solidFill>
                  <a:schemeClr val="lt1"/>
                </a:solidFill>
              </a:rPr>
              <a:t>interest in ocean, coastal and Great Lakes resources and in the national policy decisions affecting those resources.</a:t>
            </a:r>
            <a:endParaRPr sz="1800"/>
          </a:p>
        </p:txBody>
      </p:sp>
      <p:pic>
        <p:nvPicPr>
          <p:cNvPr id="289" name="Google Shape;289;p43"/>
          <p:cNvPicPr preferRelativeResize="0"/>
          <p:nvPr/>
        </p:nvPicPr>
        <p:blipFill>
          <a:blip r:embed="rId3">
            <a:alphaModFix/>
          </a:blip>
          <a:stretch>
            <a:fillRect/>
          </a:stretch>
        </p:blipFill>
        <p:spPr>
          <a:xfrm>
            <a:off x="1501125" y="2003094"/>
            <a:ext cx="6141752" cy="2915492"/>
          </a:xfrm>
          <a:prstGeom prst="rect">
            <a:avLst/>
          </a:prstGeom>
          <a:noFill/>
          <a:ln>
            <a:noFill/>
          </a:ln>
        </p:spPr>
      </p:pic>
      <p:sp>
        <p:nvSpPr>
          <p:cNvPr id="290" name="Google Shape;290;p43"/>
          <p:cNvSpPr txBox="1"/>
          <p:nvPr/>
        </p:nvSpPr>
        <p:spPr>
          <a:xfrm>
            <a:off x="6294100" y="4669775"/>
            <a:ext cx="1425000" cy="3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Advent Pro"/>
                <a:ea typeface="Advent Pro"/>
                <a:cs typeface="Advent Pro"/>
                <a:sym typeface="Advent Pro"/>
              </a:rPr>
              <a:t>Class of 2021 Executive Fellows</a:t>
            </a:r>
            <a:endParaRPr sz="800">
              <a:solidFill>
                <a:srgbClr val="FFFFFF"/>
              </a:solidFill>
              <a:latin typeface="Advent Pro"/>
              <a:ea typeface="Advent Pro"/>
              <a:cs typeface="Advent Pro"/>
              <a:sym typeface="Advent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9"/>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latin typeface="Oswald"/>
                <a:ea typeface="Oswald"/>
                <a:cs typeface="Oswald"/>
                <a:sym typeface="Oswald"/>
              </a:rPr>
              <a:t>(6) Out of State Letter*</a:t>
            </a:r>
            <a:endParaRPr sz="1900" b="1">
              <a:latin typeface="Oswald"/>
              <a:ea typeface="Oswald"/>
              <a:cs typeface="Oswald"/>
              <a:sym typeface="Oswald"/>
            </a:endParaRPr>
          </a:p>
        </p:txBody>
      </p:sp>
      <p:sp>
        <p:nvSpPr>
          <p:cNvPr id="637" name="Google Shape;637;p79"/>
          <p:cNvSpPr txBox="1">
            <a:spLocks noGrp="1"/>
          </p:cNvSpPr>
          <p:nvPr>
            <p:ph type="body" idx="1"/>
          </p:nvPr>
        </p:nvSpPr>
        <p:spPr>
          <a:xfrm>
            <a:off x="311701" y="1152475"/>
            <a:ext cx="85206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a:t>NOT PART OF THE REVIEW CRITERIA</a:t>
            </a:r>
            <a:endParaRPr sz="1800"/>
          </a:p>
        </p:txBody>
      </p:sp>
      <p:pic>
        <p:nvPicPr>
          <p:cNvPr id="638" name="Google Shape;638;p79"/>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39" name="Google Shape;639;p79"/>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0"/>
          <p:cNvSpPr txBox="1">
            <a:spLocks noGrp="1"/>
          </p:cNvSpPr>
          <p:nvPr>
            <p:ph type="title"/>
          </p:nvPr>
        </p:nvSpPr>
        <p:spPr>
          <a:xfrm>
            <a:off x="311701"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Application Tips</a:t>
            </a:r>
            <a:endParaRPr sz="2900" b="1">
              <a:latin typeface="Oswald"/>
              <a:ea typeface="Oswald"/>
              <a:cs typeface="Oswald"/>
              <a:sym typeface="Oswald"/>
            </a:endParaRPr>
          </a:p>
        </p:txBody>
      </p:sp>
      <p:sp>
        <p:nvSpPr>
          <p:cNvPr id="645" name="Google Shape;645;p80"/>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alibri"/>
              <a:buChar char="•"/>
            </a:pPr>
            <a:r>
              <a:rPr lang="en" sz="1700"/>
              <a:t>Reach out to the appropriate Sea Grant Program Early! Ask them for tips on the application process and to be connected to an alumni that may be able to answer your questions.</a:t>
            </a:r>
            <a:endParaRPr sz="1700"/>
          </a:p>
          <a:p>
            <a:pPr marL="457200" lvl="0" indent="0" algn="l" rtl="0">
              <a:spcBef>
                <a:spcPts val="0"/>
              </a:spcBef>
              <a:spcAft>
                <a:spcPts val="0"/>
              </a:spcAft>
              <a:buNone/>
            </a:pPr>
            <a:endParaRPr sz="700"/>
          </a:p>
          <a:p>
            <a:pPr marL="457200" lvl="0" indent="-336550" algn="l" rtl="0">
              <a:spcBef>
                <a:spcPts val="0"/>
              </a:spcBef>
              <a:spcAft>
                <a:spcPts val="0"/>
              </a:spcAft>
              <a:buSzPts val="1700"/>
              <a:buFont typeface="Calibri"/>
              <a:buChar char="•"/>
            </a:pPr>
            <a:r>
              <a:rPr lang="en" sz="1700"/>
              <a:t>Re-read: The application requirements and your application materials.</a:t>
            </a:r>
            <a:endParaRPr sz="1700"/>
          </a:p>
          <a:p>
            <a:pPr marL="457200" lvl="0" indent="0" algn="l" rtl="0">
              <a:spcBef>
                <a:spcPts val="0"/>
              </a:spcBef>
              <a:spcAft>
                <a:spcPts val="0"/>
              </a:spcAft>
              <a:buNone/>
            </a:pPr>
            <a:endParaRPr sz="700"/>
          </a:p>
          <a:p>
            <a:pPr marL="457200" lvl="0" indent="-336550" algn="l" rtl="0">
              <a:spcBef>
                <a:spcPts val="0"/>
              </a:spcBef>
              <a:spcAft>
                <a:spcPts val="0"/>
              </a:spcAft>
              <a:buSzPts val="1700"/>
              <a:buFont typeface="Calibri"/>
              <a:buChar char="•"/>
            </a:pPr>
            <a:r>
              <a:rPr lang="en" sz="1700"/>
              <a:t>Letters of Rec: Prep your letter writers about the opportunity. Give them time to provide meaningful comment about you.</a:t>
            </a:r>
            <a:endParaRPr sz="1700"/>
          </a:p>
          <a:p>
            <a:pPr marL="457200" lvl="0" indent="0" algn="l" rtl="0">
              <a:spcBef>
                <a:spcPts val="0"/>
              </a:spcBef>
              <a:spcAft>
                <a:spcPts val="0"/>
              </a:spcAft>
              <a:buNone/>
            </a:pPr>
            <a:endParaRPr sz="700"/>
          </a:p>
          <a:p>
            <a:pPr marL="457200" lvl="0" indent="-336550" algn="l" rtl="0">
              <a:spcBef>
                <a:spcPts val="0"/>
              </a:spcBef>
              <a:spcAft>
                <a:spcPts val="0"/>
              </a:spcAft>
              <a:buSzPts val="1700"/>
              <a:buFont typeface="Calibri"/>
              <a:buChar char="•"/>
            </a:pPr>
            <a:r>
              <a:rPr lang="en" sz="1700"/>
              <a:t>Start early: Collecting all the pieces can take time. </a:t>
            </a:r>
            <a:endParaRPr sz="1700"/>
          </a:p>
          <a:p>
            <a:pPr marL="457200" lvl="0" indent="0" algn="l" rtl="0">
              <a:spcBef>
                <a:spcPts val="0"/>
              </a:spcBef>
              <a:spcAft>
                <a:spcPts val="0"/>
              </a:spcAft>
              <a:buNone/>
            </a:pPr>
            <a:endParaRPr sz="700"/>
          </a:p>
          <a:p>
            <a:pPr marL="457200" lvl="0" indent="-336550" algn="l" rtl="0">
              <a:spcBef>
                <a:spcPts val="0"/>
              </a:spcBef>
              <a:spcAft>
                <a:spcPts val="0"/>
              </a:spcAft>
              <a:buSzPts val="1700"/>
              <a:buFont typeface="Calibri"/>
              <a:buChar char="•"/>
            </a:pPr>
            <a:r>
              <a:rPr lang="en" sz="1700"/>
              <a:t>Stay true to yourself, this is your application, let your character and goals be the focus!</a:t>
            </a:r>
            <a:endParaRPr sz="1700"/>
          </a:p>
          <a:p>
            <a:pPr marL="457200" lvl="0" indent="0" algn="l" rtl="0">
              <a:spcBef>
                <a:spcPts val="0"/>
              </a:spcBef>
              <a:spcAft>
                <a:spcPts val="0"/>
              </a:spcAft>
              <a:buNone/>
            </a:pPr>
            <a:endParaRPr sz="700"/>
          </a:p>
          <a:p>
            <a:pPr marL="457200" lvl="0" indent="-336550" algn="l" rtl="0">
              <a:spcBef>
                <a:spcPts val="0"/>
              </a:spcBef>
              <a:spcAft>
                <a:spcPts val="0"/>
              </a:spcAft>
              <a:buSzPts val="1700"/>
              <a:buFont typeface="Calibri"/>
              <a:buChar char="•"/>
            </a:pPr>
            <a:r>
              <a:rPr lang="en" sz="1700"/>
              <a:t>PROOFREAD</a:t>
            </a:r>
            <a:endParaRPr sz="1700"/>
          </a:p>
        </p:txBody>
      </p:sp>
      <p:pic>
        <p:nvPicPr>
          <p:cNvPr id="646" name="Google Shape;646;p80"/>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47" name="Google Shape;647;p80"/>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1"/>
          <p:cNvSpPr txBox="1">
            <a:spLocks noGrp="1"/>
          </p:cNvSpPr>
          <p:nvPr>
            <p:ph type="ctrTitle"/>
          </p:nvPr>
        </p:nvSpPr>
        <p:spPr>
          <a:xfrm>
            <a:off x="685800" y="269925"/>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b="1">
                <a:latin typeface="Oswald"/>
                <a:ea typeface="Oswald"/>
                <a:cs typeface="Oswald"/>
                <a:sym typeface="Oswald"/>
              </a:rPr>
              <a:t>Sea Grant Knauss Fellowship</a:t>
            </a:r>
            <a:endParaRPr sz="4300" b="1">
              <a:latin typeface="Oswald"/>
              <a:ea typeface="Oswald"/>
              <a:cs typeface="Oswald"/>
              <a:sym typeface="Oswald"/>
            </a:endParaRPr>
          </a:p>
        </p:txBody>
      </p:sp>
      <p:sp>
        <p:nvSpPr>
          <p:cNvPr id="653" name="Google Shape;653;p81"/>
          <p:cNvSpPr/>
          <p:nvPr/>
        </p:nvSpPr>
        <p:spPr>
          <a:xfrm>
            <a:off x="471900" y="1526425"/>
            <a:ext cx="8149500" cy="1985400"/>
          </a:xfrm>
          <a:prstGeom prst="roundRect">
            <a:avLst>
              <a:gd name="adj" fmla="val 16667"/>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1"/>
          <p:cNvSpPr txBox="1">
            <a:spLocks noGrp="1"/>
          </p:cNvSpPr>
          <p:nvPr>
            <p:ph type="subTitle" idx="1"/>
          </p:nvPr>
        </p:nvSpPr>
        <p:spPr>
          <a:xfrm>
            <a:off x="471900" y="1477050"/>
            <a:ext cx="8048700" cy="20349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640"/>
              </a:spcBef>
              <a:spcAft>
                <a:spcPts val="0"/>
              </a:spcAft>
              <a:buNone/>
            </a:pPr>
            <a:r>
              <a:rPr lang="en" sz="2900">
                <a:solidFill>
                  <a:srgbClr val="000000"/>
                </a:solidFill>
                <a:latin typeface="Advent Pro"/>
                <a:ea typeface="Advent Pro"/>
                <a:cs typeface="Advent Pro"/>
                <a:sym typeface="Advent Pro"/>
              </a:rPr>
              <a:t>Phone: 240-507-3712</a:t>
            </a:r>
            <a:endParaRPr sz="2900">
              <a:solidFill>
                <a:srgbClr val="000000"/>
              </a:solidFill>
              <a:latin typeface="Advent Pro"/>
              <a:ea typeface="Advent Pro"/>
              <a:cs typeface="Advent Pro"/>
              <a:sym typeface="Advent Pro"/>
            </a:endParaRPr>
          </a:p>
          <a:p>
            <a:pPr marL="0" lvl="0" indent="0" algn="ctr" rtl="0">
              <a:lnSpc>
                <a:spcPct val="115000"/>
              </a:lnSpc>
              <a:spcBef>
                <a:spcPts val="640"/>
              </a:spcBef>
              <a:spcAft>
                <a:spcPts val="0"/>
              </a:spcAft>
              <a:buNone/>
            </a:pPr>
            <a:r>
              <a:rPr lang="en" sz="2900">
                <a:solidFill>
                  <a:srgbClr val="000000"/>
                </a:solidFill>
                <a:latin typeface="Advent Pro"/>
                <a:ea typeface="Advent Pro"/>
                <a:cs typeface="Advent Pro"/>
                <a:sym typeface="Advent Pro"/>
              </a:rPr>
              <a:t>Email:</a:t>
            </a:r>
            <a:r>
              <a:rPr lang="en" sz="2900">
                <a:latin typeface="Advent Pro"/>
                <a:ea typeface="Advent Pro"/>
                <a:cs typeface="Advent Pro"/>
                <a:sym typeface="Advent Pro"/>
              </a:rPr>
              <a:t> </a:t>
            </a:r>
            <a:r>
              <a:rPr lang="en" sz="2900" u="sng">
                <a:solidFill>
                  <a:schemeClr val="hlink"/>
                </a:solidFill>
                <a:latin typeface="Advent Pro"/>
                <a:ea typeface="Advent Pro"/>
                <a:cs typeface="Advent Pro"/>
                <a:sym typeface="Advent Pro"/>
                <a:hlinkClick r:id="rId3"/>
              </a:rPr>
              <a:t>oar.sg.fellows@noaa.gov</a:t>
            </a:r>
            <a:r>
              <a:rPr lang="en" sz="2900">
                <a:latin typeface="Advent Pro"/>
                <a:ea typeface="Advent Pro"/>
                <a:cs typeface="Advent Pro"/>
                <a:sym typeface="Advent Pro"/>
              </a:rPr>
              <a:t> </a:t>
            </a:r>
            <a:endParaRPr sz="2900">
              <a:latin typeface="Advent Pro"/>
              <a:ea typeface="Advent Pro"/>
              <a:cs typeface="Advent Pro"/>
              <a:sym typeface="Advent Pro"/>
            </a:endParaRPr>
          </a:p>
          <a:p>
            <a:pPr marL="0" lvl="0" indent="0" algn="ctr" rtl="0">
              <a:lnSpc>
                <a:spcPct val="115000"/>
              </a:lnSpc>
              <a:spcBef>
                <a:spcPts val="640"/>
              </a:spcBef>
              <a:spcAft>
                <a:spcPts val="0"/>
              </a:spcAft>
              <a:buNone/>
            </a:pPr>
            <a:r>
              <a:rPr lang="en" sz="2900" u="sng">
                <a:solidFill>
                  <a:schemeClr val="hlink"/>
                </a:solidFill>
                <a:latin typeface="Advent Pro"/>
                <a:ea typeface="Advent Pro"/>
                <a:cs typeface="Advent Pro"/>
                <a:sym typeface="Advent Pro"/>
                <a:hlinkClick r:id="rId4"/>
              </a:rPr>
              <a:t>https://seagrant.noaa.gov/Knauss</a:t>
            </a:r>
            <a:r>
              <a:rPr lang="en" sz="2900">
                <a:latin typeface="Advent Pro"/>
                <a:ea typeface="Advent Pro"/>
                <a:cs typeface="Advent Pro"/>
                <a:sym typeface="Advent Pro"/>
              </a:rPr>
              <a:t> </a:t>
            </a:r>
            <a:r>
              <a:rPr lang="en">
                <a:latin typeface="Advent Pro"/>
                <a:ea typeface="Advent Pro"/>
                <a:cs typeface="Advent Pro"/>
                <a:sym typeface="Advent Pro"/>
              </a:rPr>
              <a:t> </a:t>
            </a:r>
            <a:endParaRPr>
              <a:latin typeface="Advent Pro"/>
              <a:ea typeface="Advent Pro"/>
              <a:cs typeface="Advent Pro"/>
              <a:sym typeface="Advent Pro"/>
            </a:endParaRPr>
          </a:p>
        </p:txBody>
      </p:sp>
      <p:pic>
        <p:nvPicPr>
          <p:cNvPr id="655" name="Google Shape;655;p81"/>
          <p:cNvPicPr preferRelativeResize="0"/>
          <p:nvPr/>
        </p:nvPicPr>
        <p:blipFill>
          <a:blip r:embed="rId5">
            <a:alphaModFix/>
          </a:blip>
          <a:stretch>
            <a:fillRect/>
          </a:stretch>
        </p:blipFill>
        <p:spPr>
          <a:xfrm>
            <a:off x="108849" y="4557394"/>
            <a:ext cx="701344" cy="496388"/>
          </a:xfrm>
          <a:prstGeom prst="rect">
            <a:avLst/>
          </a:prstGeom>
          <a:noFill/>
          <a:ln>
            <a:noFill/>
          </a:ln>
        </p:spPr>
      </p:pic>
      <p:pic>
        <p:nvPicPr>
          <p:cNvPr id="656" name="Google Shape;656;p81"/>
          <p:cNvPicPr preferRelativeResize="0"/>
          <p:nvPr/>
        </p:nvPicPr>
        <p:blipFill>
          <a:blip r:embed="rId6">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2"/>
          <p:cNvSpPr txBox="1">
            <a:spLocks noGrp="1"/>
          </p:cNvSpPr>
          <p:nvPr>
            <p:ph type="title"/>
          </p:nvPr>
        </p:nvSpPr>
        <p:spPr>
          <a:xfrm>
            <a:off x="457200" y="4345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300" b="1">
                <a:latin typeface="Oswald"/>
                <a:ea typeface="Oswald"/>
                <a:cs typeface="Oswald"/>
                <a:sym typeface="Oswald"/>
              </a:rPr>
              <a:t>Extra Slides</a:t>
            </a:r>
            <a:endParaRPr sz="4300">
              <a:latin typeface="Oswald"/>
              <a:ea typeface="Oswald"/>
              <a:cs typeface="Oswald"/>
              <a:sym typeface="Oswald"/>
            </a:endParaRPr>
          </a:p>
        </p:txBody>
      </p:sp>
      <p:pic>
        <p:nvPicPr>
          <p:cNvPr id="662" name="Google Shape;662;p82"/>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663" name="Google Shape;663;p82"/>
          <p:cNvPicPr preferRelativeResize="0"/>
          <p:nvPr/>
        </p:nvPicPr>
        <p:blipFill>
          <a:blip r:embed="rId4">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3"/>
          <p:cNvSpPr txBox="1">
            <a:spLocks noGrp="1"/>
          </p:cNvSpPr>
          <p:nvPr>
            <p:ph type="title"/>
          </p:nvPr>
        </p:nvSpPr>
        <p:spPr>
          <a:xfrm>
            <a:off x="127175" y="379294"/>
            <a:ext cx="50394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CV</a:t>
            </a:r>
            <a:endParaRPr sz="2100">
              <a:latin typeface="Oswald"/>
              <a:ea typeface="Oswald"/>
              <a:cs typeface="Oswald"/>
              <a:sym typeface="Oswald"/>
            </a:endParaRPr>
          </a:p>
        </p:txBody>
      </p:sp>
      <p:graphicFrame>
        <p:nvGraphicFramePr>
          <p:cNvPr id="669" name="Google Shape;669;p83"/>
          <p:cNvGraphicFramePr/>
          <p:nvPr/>
        </p:nvGraphicFramePr>
        <p:xfrm>
          <a:off x="266700" y="1692550"/>
          <a:ext cx="3000000" cy="3000000"/>
        </p:xfrm>
        <a:graphic>
          <a:graphicData uri="http://schemas.openxmlformats.org/drawingml/2006/table">
            <a:tbl>
              <a:tblPr>
                <a:noFill/>
                <a:tableStyleId>{9F66387D-AC6E-429C-9283-0FC7F9D26137}</a:tableStyleId>
              </a:tblPr>
              <a:tblGrid>
                <a:gridCol w="952500">
                  <a:extLst>
                    <a:ext uri="{9D8B030D-6E8A-4147-A177-3AD203B41FA5}">
                      <a16:colId xmlns:a16="http://schemas.microsoft.com/office/drawing/2014/main" val="20000"/>
                    </a:ext>
                  </a:extLst>
                </a:gridCol>
                <a:gridCol w="7658100">
                  <a:extLst>
                    <a:ext uri="{9D8B030D-6E8A-4147-A177-3AD203B41FA5}">
                      <a16:colId xmlns:a16="http://schemas.microsoft.com/office/drawing/2014/main" val="20001"/>
                    </a:ext>
                  </a:extLst>
                </a:gridCol>
              </a:tblGrid>
              <a:tr h="190500">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Curriculum Vitae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extLst>
                  <a:ext uri="{0D108BD9-81ED-4DB2-BD59-A6C34878D82A}">
                    <a16:rowId xmlns:a16="http://schemas.microsoft.com/office/drawing/2014/main" val="10000"/>
                  </a:ext>
                </a:extLst>
              </a:tr>
              <a:tr h="3429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Recommended Length</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Two Page (MAX)</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05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Notes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should not include personal contact information or web links to external resources (e.g., LinkedIn, articles, blogs, etc.).</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905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Pro Tip</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Utilize formating (bold, italics, indentations) to help provide a clear and concise CV.</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905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53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Point Scale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CV is unclear and does not adequately address the expectations outlined below (0-3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CV adequately addresses expectations outlined below (4-6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CV exceeds expectations outlined below (7-10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001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Review Criteria</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has employment, volunteer, or extracurricular activities in academic, applied, research, administration, outreach, or policy positions;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education and experience (personal and professional) in the student’s area of expertise are appropriate to the career stage;</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academic, professional or personal experiences that are relevant and applicable to serving the American people;</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student’s experiences show prior leadership roles relevant to their career stage (e.g., student government, faculty committees, advisory committees, professional societies, community initiatives, etc.).</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4"/>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Personal Education and Career Development Response</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i="1">
                <a:latin typeface="Oswald"/>
                <a:ea typeface="Oswald"/>
                <a:cs typeface="Oswald"/>
                <a:sym typeface="Oswald"/>
              </a:rPr>
              <a:t>Overall</a:t>
            </a:r>
            <a:endParaRPr sz="1600" b="1" i="1">
              <a:latin typeface="Oswald"/>
              <a:ea typeface="Oswald"/>
              <a:cs typeface="Oswald"/>
              <a:sym typeface="Oswald"/>
            </a:endParaRPr>
          </a:p>
        </p:txBody>
      </p:sp>
      <p:graphicFrame>
        <p:nvGraphicFramePr>
          <p:cNvPr id="675" name="Google Shape;675;p84"/>
          <p:cNvGraphicFramePr/>
          <p:nvPr/>
        </p:nvGraphicFramePr>
        <p:xfrm>
          <a:off x="1284900" y="1842700"/>
          <a:ext cx="3000000" cy="3000000"/>
        </p:xfrm>
        <a:graphic>
          <a:graphicData uri="http://schemas.openxmlformats.org/drawingml/2006/table">
            <a:tbl>
              <a:tblPr>
                <a:noFill/>
                <a:tableStyleId>{9F66387D-AC6E-429C-9283-0FC7F9D26137}</a:tableStyleId>
              </a:tblPr>
              <a:tblGrid>
                <a:gridCol w="1118050">
                  <a:extLst>
                    <a:ext uri="{9D8B030D-6E8A-4147-A177-3AD203B41FA5}">
                      <a16:colId xmlns:a16="http://schemas.microsoft.com/office/drawing/2014/main" val="20000"/>
                    </a:ext>
                  </a:extLst>
                </a:gridCol>
                <a:gridCol w="5456150">
                  <a:extLst>
                    <a:ext uri="{9D8B030D-6E8A-4147-A177-3AD203B41FA5}">
                      <a16:colId xmlns:a16="http://schemas.microsoft.com/office/drawing/2014/main" val="20001"/>
                    </a:ext>
                  </a:extLst>
                </a:gridCol>
              </a:tblGrid>
              <a:tr h="356850">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Summary Table: Personal Education and Career Development Response</a:t>
                      </a:r>
                      <a:endParaRPr sz="1000" b="1">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extLst>
                  <a:ext uri="{0D108BD9-81ED-4DB2-BD59-A6C34878D82A}">
                    <a16:rowId xmlns:a16="http://schemas.microsoft.com/office/drawing/2014/main" val="10000"/>
                  </a:ext>
                </a:extLst>
              </a:tr>
              <a:tr h="5490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entirety of the Personal Education and Career Development Responses should not exceed 1,500 words. Section headers will count as part of the overall word count.</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144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-Read each section carefully and make sure to address the full question being asked.</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-Do not repeat your CV, rather expand on it.</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19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Total 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5"/>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Personal Education and Career Development Response</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i="1">
                <a:latin typeface="Oswald"/>
                <a:ea typeface="Oswald"/>
                <a:cs typeface="Oswald"/>
                <a:sym typeface="Oswald"/>
              </a:rPr>
              <a:t>SECTION ONE: ICE BREAKER</a:t>
            </a:r>
            <a:endParaRPr sz="1600" b="1" i="1">
              <a:latin typeface="Oswald"/>
              <a:ea typeface="Oswald"/>
              <a:cs typeface="Oswald"/>
              <a:sym typeface="Oswald"/>
            </a:endParaRPr>
          </a:p>
        </p:txBody>
      </p:sp>
      <p:graphicFrame>
        <p:nvGraphicFramePr>
          <p:cNvPr id="681" name="Google Shape;681;p85"/>
          <p:cNvGraphicFramePr/>
          <p:nvPr/>
        </p:nvGraphicFramePr>
        <p:xfrm>
          <a:off x="127175" y="1896975"/>
          <a:ext cx="3000000" cy="3000000"/>
        </p:xfrm>
        <a:graphic>
          <a:graphicData uri="http://schemas.openxmlformats.org/drawingml/2006/table">
            <a:tbl>
              <a:tblPr>
                <a:noFill/>
                <a:tableStyleId>{9F66387D-AC6E-429C-9283-0FC7F9D26137}</a:tableStyleId>
              </a:tblPr>
              <a:tblGrid>
                <a:gridCol w="878775">
                  <a:extLst>
                    <a:ext uri="{9D8B030D-6E8A-4147-A177-3AD203B41FA5}">
                      <a16:colId xmlns:a16="http://schemas.microsoft.com/office/drawing/2014/main" val="20000"/>
                    </a:ext>
                  </a:extLst>
                </a:gridCol>
                <a:gridCol w="3940950">
                  <a:extLst>
                    <a:ext uri="{9D8B030D-6E8A-4147-A177-3AD203B41FA5}">
                      <a16:colId xmlns:a16="http://schemas.microsoft.com/office/drawing/2014/main" val="20001"/>
                    </a:ext>
                  </a:extLst>
                </a:gridCol>
                <a:gridCol w="4001100">
                  <a:extLst>
                    <a:ext uri="{9D8B030D-6E8A-4147-A177-3AD203B41FA5}">
                      <a16:colId xmlns:a16="http://schemas.microsoft.com/office/drawing/2014/main" val="20002"/>
                    </a:ext>
                  </a:extLst>
                </a:gridCol>
              </a:tblGrid>
              <a:tr h="209550">
                <a:tc gridSpan="3">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Section One: Ice Breaker</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450">
                <a:tc>
                  <a:txBody>
                    <a:bodyPr/>
                    <a:lstStyle/>
                    <a:p>
                      <a:pPr marL="0" lvl="0" indent="0" algn="l" rtl="0">
                        <a:spcBef>
                          <a:spcPts val="0"/>
                        </a:spcBef>
                        <a:spcAft>
                          <a:spcPts val="0"/>
                        </a:spcAft>
                        <a:buNone/>
                      </a:pP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i="1">
                          <a:latin typeface="Calibri"/>
                          <a:ea typeface="Calibri"/>
                          <a:cs typeface="Calibri"/>
                          <a:sym typeface="Calibri"/>
                        </a:rPr>
                        <a:t>Question 1</a:t>
                      </a:r>
                      <a:endParaRPr sz="1000" i="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i="1">
                          <a:latin typeface="Calibri"/>
                          <a:ea typeface="Calibri"/>
                          <a:cs typeface="Calibri"/>
                          <a:sym typeface="Calibri"/>
                        </a:rPr>
                        <a:t>Question 2</a:t>
                      </a:r>
                      <a:endParaRPr sz="1000" i="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33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20 Words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 Words MAX (strict word count)</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Questions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should use one sentence to describe themselves.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should list five adjectives that someone with a close personal connection (coworker, supervisor, etc.) would use to describe them.</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Think outside the box and be creative!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Actually ask someone who you trust to give you a few words.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 Scale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icebreaker does not adequately address expectations outlined below (0-1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icebreaker adequately addresses expectations outlined below (2-3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icebreaker exceeds expectations outlined below (4-5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Review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creative thinking and a willingness to think outside the box.</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6"/>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Personal Education and Career Development Response</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i="1">
                <a:latin typeface="Oswald"/>
                <a:ea typeface="Oswald"/>
                <a:cs typeface="Oswald"/>
                <a:sym typeface="Oswald"/>
              </a:rPr>
              <a:t>SECTION TWO: CAREER PATH AND OBJECTIVES</a:t>
            </a:r>
            <a:endParaRPr sz="1600" b="1" i="1">
              <a:latin typeface="Oswald"/>
              <a:ea typeface="Oswald"/>
              <a:cs typeface="Oswald"/>
              <a:sym typeface="Oswald"/>
            </a:endParaRPr>
          </a:p>
        </p:txBody>
      </p:sp>
      <p:graphicFrame>
        <p:nvGraphicFramePr>
          <p:cNvPr id="687" name="Google Shape;687;p86"/>
          <p:cNvGraphicFramePr/>
          <p:nvPr/>
        </p:nvGraphicFramePr>
        <p:xfrm>
          <a:off x="235050" y="1058075"/>
          <a:ext cx="3000000" cy="3000000"/>
        </p:xfrm>
        <a:graphic>
          <a:graphicData uri="http://schemas.openxmlformats.org/drawingml/2006/table">
            <a:tbl>
              <a:tblPr>
                <a:noFill/>
                <a:tableStyleId>{9F66387D-AC6E-429C-9283-0FC7F9D26137}</a:tableStyleId>
              </a:tblPr>
              <a:tblGrid>
                <a:gridCol w="819750">
                  <a:extLst>
                    <a:ext uri="{9D8B030D-6E8A-4147-A177-3AD203B41FA5}">
                      <a16:colId xmlns:a16="http://schemas.microsoft.com/office/drawing/2014/main" val="20000"/>
                    </a:ext>
                  </a:extLst>
                </a:gridCol>
                <a:gridCol w="2454350">
                  <a:extLst>
                    <a:ext uri="{9D8B030D-6E8A-4147-A177-3AD203B41FA5}">
                      <a16:colId xmlns:a16="http://schemas.microsoft.com/office/drawing/2014/main" val="20001"/>
                    </a:ext>
                  </a:extLst>
                </a:gridCol>
                <a:gridCol w="2699900">
                  <a:extLst>
                    <a:ext uri="{9D8B030D-6E8A-4147-A177-3AD203B41FA5}">
                      <a16:colId xmlns:a16="http://schemas.microsoft.com/office/drawing/2014/main" val="20002"/>
                    </a:ext>
                  </a:extLst>
                </a:gridCol>
                <a:gridCol w="2699900">
                  <a:extLst>
                    <a:ext uri="{9D8B030D-6E8A-4147-A177-3AD203B41FA5}">
                      <a16:colId xmlns:a16="http://schemas.microsoft.com/office/drawing/2014/main" val="20003"/>
                    </a:ext>
                  </a:extLst>
                </a:gridCol>
              </a:tblGrid>
              <a:tr h="176275">
                <a:tc gridSpan="4">
                  <a:txBody>
                    <a:bodyPr/>
                    <a:lstStyle/>
                    <a:p>
                      <a:pPr marL="0" lvl="0" indent="0" algn="ctr" rtl="0">
                        <a:lnSpc>
                          <a:spcPct val="115000"/>
                        </a:lnSpc>
                        <a:spcBef>
                          <a:spcPts val="0"/>
                        </a:spcBef>
                        <a:spcAft>
                          <a:spcPts val="0"/>
                        </a:spcAft>
                        <a:buNone/>
                      </a:pPr>
                      <a:r>
                        <a:rPr lang="en" sz="800" b="1">
                          <a:latin typeface="Calibri"/>
                          <a:ea typeface="Calibri"/>
                          <a:cs typeface="Calibri"/>
                          <a:sym typeface="Calibri"/>
                        </a:rPr>
                        <a:t>Section Two: Career Path and Objectives</a:t>
                      </a:r>
                      <a:endParaRPr sz="8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6275">
                <a:tc gridSpan="4">
                  <a:txBody>
                    <a:bodyPr/>
                    <a:lstStyle/>
                    <a:p>
                      <a:pPr marL="0" lvl="0" indent="0" algn="ctr" rtl="0">
                        <a:lnSpc>
                          <a:spcPct val="115000"/>
                        </a:lnSpc>
                        <a:spcBef>
                          <a:spcPts val="0"/>
                        </a:spcBef>
                        <a:spcAft>
                          <a:spcPts val="0"/>
                        </a:spcAft>
                        <a:buNone/>
                      </a:pPr>
                      <a:r>
                        <a:rPr lang="en" sz="800">
                          <a:latin typeface="Calibri"/>
                          <a:ea typeface="Calibri"/>
                          <a:cs typeface="Calibri"/>
                          <a:sym typeface="Calibri"/>
                        </a:rPr>
                        <a:t>NOTE: This section may be written as one long pros OR as individual questions.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800" i="1">
                          <a:latin typeface="Calibri"/>
                          <a:ea typeface="Calibri"/>
                          <a:cs typeface="Calibri"/>
                          <a:sym typeface="Calibri"/>
                        </a:rPr>
                        <a:t>Question 1</a:t>
                      </a:r>
                      <a:endParaRPr sz="800" i="1">
                        <a:latin typeface="Calibri"/>
                        <a:ea typeface="Calibri"/>
                        <a:cs typeface="Calibri"/>
                        <a:sym typeface="Calibri"/>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800" i="1">
                          <a:latin typeface="Calibri"/>
                          <a:ea typeface="Calibri"/>
                          <a:cs typeface="Calibri"/>
                          <a:sym typeface="Calibri"/>
                        </a:rPr>
                        <a:t>Question 2</a:t>
                      </a:r>
                      <a:endParaRPr sz="800" i="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800" i="1">
                          <a:latin typeface="Calibri"/>
                          <a:ea typeface="Calibri"/>
                          <a:cs typeface="Calibri"/>
                          <a:sym typeface="Calibri"/>
                        </a:rPr>
                        <a:t>Question 3</a:t>
                      </a:r>
                      <a:endParaRPr sz="800" i="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2025">
                <a:tc>
                  <a:txBody>
                    <a:bodyPr/>
                    <a:lstStyle/>
                    <a:p>
                      <a:pPr marL="0" lvl="0" indent="0" algn="l" rtl="0">
                        <a:spcBef>
                          <a:spcPts val="0"/>
                        </a:spcBef>
                        <a:spcAft>
                          <a:spcPts val="0"/>
                        </a:spcAft>
                        <a:buNone/>
                      </a:pPr>
                      <a:r>
                        <a:rPr lang="en" sz="800">
                          <a:latin typeface="Calibri"/>
                          <a:ea typeface="Calibri"/>
                          <a:cs typeface="Calibri"/>
                          <a:sym typeface="Calibri"/>
                        </a:rPr>
                        <a:t>Recommended Length</a:t>
                      </a:r>
                      <a:endParaRPr sz="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250 Words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250 Words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200 Words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10925">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Questions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The student should discuss any experience(s) (researcher or otherwise) that support or relate to the mission of the National Sea Grant College Program or the state Sea Grant program (the student does not have to have had a direct connection to Sea Grant). The student should emphasize (if relevant) any experience with extending and distilling science for non-scientific audiences.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The student should discuss their interest in the Knauss Fellowship with a specific focus on how the Knauss Fellowship supports the student’s career pathway. The student should focus on how the Knauss Program would further support their development as a professional.</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The student should discuss the transferable skills (skills that can be applied across a variety of disciplines) that they would bring to the Knauss Fellowship. In this response, students should highlight experiences from their personal, professional and academic background.</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64725">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Pro Tip</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Review the mission of both the National Sea Grant Program and the state through which you are applying.</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Be specific about why Knauss. If you are unsure, explore how Knauss will help define or guide your career.</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Tell us what you would bring to Knauss.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76275">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Points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3">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25 Points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4725">
                <a:tc>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Point Scale</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3">
                  <a:txBody>
                    <a:bodyPr/>
                    <a:lstStyle/>
                    <a:p>
                      <a:pPr marL="0" lvl="0" indent="0" algn="l" rtl="0">
                        <a:lnSpc>
                          <a:spcPct val="115000"/>
                        </a:lnSpc>
                        <a:spcBef>
                          <a:spcPts val="0"/>
                        </a:spcBef>
                        <a:spcAft>
                          <a:spcPts val="0"/>
                        </a:spcAft>
                        <a:buNone/>
                      </a:pPr>
                      <a:r>
                        <a:rPr lang="en" sz="800">
                          <a:latin typeface="Calibri"/>
                          <a:ea typeface="Calibri"/>
                          <a:cs typeface="Calibri"/>
                          <a:sym typeface="Calibri"/>
                        </a:rPr>
                        <a:t>-the career path and objectives does not adequately address the expectations outlined below (0-8 points);</a:t>
                      </a:r>
                      <a:endParaRPr sz="800">
                        <a:latin typeface="Calibri"/>
                        <a:ea typeface="Calibri"/>
                        <a:cs typeface="Calibri"/>
                        <a:sym typeface="Calibri"/>
                      </a:endParaRPr>
                    </a:p>
                    <a:p>
                      <a:pPr marL="0" lvl="0" indent="0" algn="l" rtl="0">
                        <a:lnSpc>
                          <a:spcPct val="115000"/>
                        </a:lnSpc>
                        <a:spcBef>
                          <a:spcPts val="0"/>
                        </a:spcBef>
                        <a:spcAft>
                          <a:spcPts val="0"/>
                        </a:spcAft>
                        <a:buNone/>
                      </a:pPr>
                      <a:r>
                        <a:rPr lang="en" sz="800">
                          <a:latin typeface="Calibri"/>
                          <a:ea typeface="Calibri"/>
                          <a:cs typeface="Calibri"/>
                          <a:sym typeface="Calibri"/>
                        </a:rPr>
                        <a:t>-the career path and objectives adequately addresses expectations outlined below (9-18 points);</a:t>
                      </a:r>
                      <a:endParaRPr sz="800">
                        <a:latin typeface="Calibri"/>
                        <a:ea typeface="Calibri"/>
                        <a:cs typeface="Calibri"/>
                        <a:sym typeface="Calibri"/>
                      </a:endParaRPr>
                    </a:p>
                    <a:p>
                      <a:pPr marL="0" lvl="0" indent="0" algn="l" rtl="0">
                        <a:lnSpc>
                          <a:spcPct val="115000"/>
                        </a:lnSpc>
                        <a:spcBef>
                          <a:spcPts val="0"/>
                        </a:spcBef>
                        <a:spcAft>
                          <a:spcPts val="0"/>
                        </a:spcAft>
                        <a:buNone/>
                      </a:pPr>
                      <a:r>
                        <a:rPr lang="en" sz="800">
                          <a:latin typeface="Calibri"/>
                          <a:ea typeface="Calibri"/>
                          <a:cs typeface="Calibri"/>
                          <a:sym typeface="Calibri"/>
                        </a:rPr>
                        <a:t>-the career path and objectives exceeds expectations outlined below (19-25 points).</a:t>
                      </a:r>
                      <a:endParaRPr sz="8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7"/>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Personal Education and Career Development Response</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a:latin typeface="Oswald"/>
                <a:ea typeface="Oswald"/>
                <a:cs typeface="Oswald"/>
                <a:sym typeface="Oswald"/>
              </a:rPr>
              <a:t>SECTION THREE: CAREER PATH EXPERIENCE</a:t>
            </a:r>
            <a:endParaRPr sz="1600" b="1">
              <a:latin typeface="Oswald"/>
              <a:ea typeface="Oswald"/>
              <a:cs typeface="Oswald"/>
              <a:sym typeface="Oswald"/>
            </a:endParaRPr>
          </a:p>
        </p:txBody>
      </p:sp>
      <p:graphicFrame>
        <p:nvGraphicFramePr>
          <p:cNvPr id="693" name="Google Shape;693;p87"/>
          <p:cNvGraphicFramePr/>
          <p:nvPr/>
        </p:nvGraphicFramePr>
        <p:xfrm>
          <a:off x="127175" y="1139225"/>
          <a:ext cx="3000000" cy="3000000"/>
        </p:xfrm>
        <a:graphic>
          <a:graphicData uri="http://schemas.openxmlformats.org/drawingml/2006/table">
            <a:tbl>
              <a:tblPr>
                <a:noFill/>
                <a:tableStyleId>{9F66387D-AC6E-429C-9283-0FC7F9D26137}</a:tableStyleId>
              </a:tblPr>
              <a:tblGrid>
                <a:gridCol w="860325">
                  <a:extLst>
                    <a:ext uri="{9D8B030D-6E8A-4147-A177-3AD203B41FA5}">
                      <a16:colId xmlns:a16="http://schemas.microsoft.com/office/drawing/2014/main" val="20000"/>
                    </a:ext>
                  </a:extLst>
                </a:gridCol>
                <a:gridCol w="3940850">
                  <a:extLst>
                    <a:ext uri="{9D8B030D-6E8A-4147-A177-3AD203B41FA5}">
                      <a16:colId xmlns:a16="http://schemas.microsoft.com/office/drawing/2014/main" val="20001"/>
                    </a:ext>
                  </a:extLst>
                </a:gridCol>
                <a:gridCol w="3985700">
                  <a:extLst>
                    <a:ext uri="{9D8B030D-6E8A-4147-A177-3AD203B41FA5}">
                      <a16:colId xmlns:a16="http://schemas.microsoft.com/office/drawing/2014/main" val="20002"/>
                    </a:ext>
                  </a:extLst>
                </a:gridCol>
              </a:tblGrid>
              <a:tr h="209550">
                <a:tc gridSpan="3">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Section Three: Career Path Experience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450">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i="1">
                          <a:latin typeface="Calibri"/>
                          <a:ea typeface="Calibri"/>
                          <a:cs typeface="Calibri"/>
                          <a:sym typeface="Calibri"/>
                        </a:rPr>
                        <a:t>Question 1</a:t>
                      </a:r>
                      <a:endParaRPr sz="1000" i="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000" i="1">
                          <a:latin typeface="Calibri"/>
                          <a:ea typeface="Calibri"/>
                          <a:cs typeface="Calibri"/>
                          <a:sym typeface="Calibri"/>
                        </a:rPr>
                        <a:t>Question 2</a:t>
                      </a:r>
                      <a:endParaRPr sz="1000" i="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33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300 Words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400 Words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953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Questions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Sea Grant values the principles of equity, diversity, inclusion, justice and accessibility. The student should discuss (1) how they have collaborated or engaged with diverse community members and/or interested partners and/or (2) how they would be an ambassador for these principles throughout the Knauss program.</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should discuss a situation in which they overcame a challenge (e.g. within a community or institution, personally, professionally, etc.) specifically as it relates to how they took a leadership role. The student should also consider including a reflection on what they learned from this experience.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Think about what the principles of DEIJ mean to you and how those principles have guided or will guide you.</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Make sure to tell a story (no need for specificity details like names or institutions).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25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 Scale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career path experience does not adequately address the expectations outlined below (0-8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career path experiences adequately addresses expectations outlined below (9-18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career path experiences exceeds expectations outlined below (19-25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6"/>
                  </a:ext>
                </a:extLst>
              </a:tr>
              <a:tr h="8572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Review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gridSpan="2">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has shown interest in working with diverse collaborators, community members and/or interested partners;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and interest in or commitment to the Sea Grant values of Diversity, Equity, Inclusion, Justice and Accessibility;</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student’s experience demonstrates a commitment to apply expertise to serve science and society;</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creativity and willingness to navigate a challenging situation;</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leadership and problem solving initiative.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8"/>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RELEVANT COURSEWORK AND FUTURE YEAR PLANS</a:t>
            </a:r>
            <a:endParaRPr sz="2100" b="1">
              <a:latin typeface="Oswald"/>
              <a:ea typeface="Oswald"/>
              <a:cs typeface="Oswald"/>
              <a:sym typeface="Oswald"/>
            </a:endParaRPr>
          </a:p>
        </p:txBody>
      </p:sp>
      <p:graphicFrame>
        <p:nvGraphicFramePr>
          <p:cNvPr id="699" name="Google Shape;699;p88"/>
          <p:cNvGraphicFramePr/>
          <p:nvPr/>
        </p:nvGraphicFramePr>
        <p:xfrm>
          <a:off x="127175" y="1498075"/>
          <a:ext cx="3000000" cy="3000000"/>
        </p:xfrm>
        <a:graphic>
          <a:graphicData uri="http://schemas.openxmlformats.org/drawingml/2006/table">
            <a:tbl>
              <a:tblPr>
                <a:noFill/>
                <a:tableStyleId>{9F66387D-AC6E-429C-9283-0FC7F9D26137}</a:tableStyleId>
              </a:tblPr>
              <a:tblGrid>
                <a:gridCol w="939500">
                  <a:extLst>
                    <a:ext uri="{9D8B030D-6E8A-4147-A177-3AD203B41FA5}">
                      <a16:colId xmlns:a16="http://schemas.microsoft.com/office/drawing/2014/main" val="20000"/>
                    </a:ext>
                  </a:extLst>
                </a:gridCol>
                <a:gridCol w="7966850">
                  <a:extLst>
                    <a:ext uri="{9D8B030D-6E8A-4147-A177-3AD203B41FA5}">
                      <a16:colId xmlns:a16="http://schemas.microsoft.com/office/drawing/2014/main" val="20001"/>
                    </a:ext>
                  </a:extLst>
                </a:gridCol>
              </a:tblGrid>
              <a:tr h="209550">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Relevant Coursework and Future Year Plans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One Page single spaced (MAX)</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Section Description</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should discuss any relevant coursework and their future year activities. Relevant Coursework: The student may discuss any completed or in progress classes that they deem relevant to their success in the Knauss Program. Future year activities: The student should include a listing of classes and/or plans for spring 2022, summer 2022, and fall 2022.</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Provide explanation for why a class you have take or activity in your future, applies to or supports the Knauss program.</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 Scale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relevant coursework and future year plans are unclear and do not adequately address the expectation outlined below (0-3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relevant coursework and future year plans adequately addresses expectations outlined below (4-6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relevant coursework and future year plans exceeds expectations outlined below (7-10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572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Review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student has employment, volunteer, or extracurricular activities in academic, applied, research, administration, outreach, or policy positions;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education and experience (personal or professional) in the student’s area of expertise are appropriate to the career stage;</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 demonstrates work/life experiences that are relevant and applicable to serving the American people;</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student’s experiences show prior leadership roles relevant to their career stage (e.g., student government, faculty committees, advisory committees, professional societies, community initiatives, etc.).</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4" descr="C:\Documents and Settings\Chelsea.Lowes\Local Settings\Temporary Internet Files\Content.IE5\YXJS0DEM\MC900031094[1].wmf"/>
          <p:cNvPicPr preferRelativeResize="0"/>
          <p:nvPr/>
        </p:nvPicPr>
        <p:blipFill rotWithShape="1">
          <a:blip r:embed="rId3">
            <a:alphaModFix/>
          </a:blip>
          <a:srcRect/>
          <a:stretch/>
        </p:blipFill>
        <p:spPr>
          <a:xfrm>
            <a:off x="15112" y="1102772"/>
            <a:ext cx="3711000" cy="4040700"/>
          </a:xfrm>
          <a:prstGeom prst="rect">
            <a:avLst/>
          </a:prstGeom>
          <a:noFill/>
          <a:ln>
            <a:noFill/>
          </a:ln>
        </p:spPr>
      </p:pic>
      <p:sp>
        <p:nvSpPr>
          <p:cNvPr id="297" name="Google Shape;297;p44"/>
          <p:cNvSpPr txBox="1"/>
          <p:nvPr/>
        </p:nvSpPr>
        <p:spPr>
          <a:xfrm>
            <a:off x="0" y="195461"/>
            <a:ext cx="9138300" cy="48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900" b="1" i="0" u="none" strike="noStrike" cap="none">
                <a:solidFill>
                  <a:schemeClr val="lt1"/>
                </a:solidFill>
                <a:latin typeface="Oswald"/>
                <a:ea typeface="Oswald"/>
                <a:cs typeface="Oswald"/>
                <a:sym typeface="Oswald"/>
              </a:rPr>
              <a:t>Dean John A. Knauss Marine Policy Fellowship</a:t>
            </a:r>
            <a:endParaRPr sz="2900" b="1" i="0" u="none" strike="noStrike" cap="none">
              <a:solidFill>
                <a:schemeClr val="lt1"/>
              </a:solidFill>
              <a:latin typeface="Oswald"/>
              <a:ea typeface="Oswald"/>
              <a:cs typeface="Oswald"/>
              <a:sym typeface="Oswald"/>
            </a:endParaRPr>
          </a:p>
        </p:txBody>
      </p:sp>
      <p:sp>
        <p:nvSpPr>
          <p:cNvPr id="298" name="Google Shape;298;p44"/>
          <p:cNvSpPr txBox="1"/>
          <p:nvPr/>
        </p:nvSpPr>
        <p:spPr>
          <a:xfrm>
            <a:off x="3880725" y="3806326"/>
            <a:ext cx="4862700" cy="111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500" i="0" u="none" strike="noStrike" cap="none">
                <a:solidFill>
                  <a:schemeClr val="lt1"/>
                </a:solidFill>
                <a:latin typeface="Calibri"/>
                <a:ea typeface="Calibri"/>
                <a:cs typeface="Calibri"/>
                <a:sym typeface="Calibri"/>
              </a:rPr>
              <a:t>Launching illustrious careers, Sea Grant Knauss Fellowships offer direct experience working in the executive and legislative branches on the latest issues in ocean and coastal management, fisheries and research.</a:t>
            </a:r>
            <a:endParaRPr sz="1500" i="0" u="none" strike="noStrike" cap="none">
              <a:solidFill>
                <a:schemeClr val="lt1"/>
              </a:solidFill>
              <a:latin typeface="Calibri"/>
              <a:ea typeface="Calibri"/>
              <a:cs typeface="Calibri"/>
              <a:sym typeface="Calibri"/>
            </a:endParaRPr>
          </a:p>
        </p:txBody>
      </p:sp>
      <p:grpSp>
        <p:nvGrpSpPr>
          <p:cNvPr id="299" name="Google Shape;299;p44"/>
          <p:cNvGrpSpPr/>
          <p:nvPr/>
        </p:nvGrpSpPr>
        <p:grpSpPr>
          <a:xfrm>
            <a:off x="4224336" y="796507"/>
            <a:ext cx="4175501" cy="2783661"/>
            <a:chOff x="4224336" y="796507"/>
            <a:chExt cx="4175501" cy="2783661"/>
          </a:xfrm>
        </p:grpSpPr>
        <p:pic>
          <p:nvPicPr>
            <p:cNvPr id="300" name="Google Shape;300;p44"/>
            <p:cNvPicPr preferRelativeResize="0"/>
            <p:nvPr/>
          </p:nvPicPr>
          <p:blipFill>
            <a:blip r:embed="rId4">
              <a:alphaModFix/>
            </a:blip>
            <a:stretch>
              <a:fillRect/>
            </a:stretch>
          </p:blipFill>
          <p:spPr>
            <a:xfrm>
              <a:off x="4224336" y="796507"/>
              <a:ext cx="4175501" cy="2783661"/>
            </a:xfrm>
            <a:prstGeom prst="rect">
              <a:avLst/>
            </a:prstGeom>
            <a:noFill/>
            <a:ln>
              <a:noFill/>
            </a:ln>
          </p:spPr>
        </p:pic>
        <p:sp>
          <p:nvSpPr>
            <p:cNvPr id="301" name="Google Shape;301;p44"/>
            <p:cNvSpPr/>
            <p:nvPr/>
          </p:nvSpPr>
          <p:spPr>
            <a:xfrm>
              <a:off x="4910025" y="2002225"/>
              <a:ext cx="481200" cy="1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4"/>
            <p:cNvSpPr txBox="1"/>
            <p:nvPr/>
          </p:nvSpPr>
          <p:spPr>
            <a:xfrm>
              <a:off x="4800525" y="1874925"/>
              <a:ext cx="700200" cy="2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alibri"/>
                  <a:ea typeface="Calibri"/>
                  <a:cs typeface="Calibri"/>
                  <a:sym typeface="Calibri"/>
                </a:rPr>
                <a:t>1,418</a:t>
              </a:r>
              <a:endParaRPr sz="1600" b="1">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89"/>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LETTERS OF RECOMMENDATION</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i="1">
                <a:latin typeface="Oswald"/>
                <a:ea typeface="Oswald"/>
                <a:cs typeface="Oswald"/>
                <a:sym typeface="Oswald"/>
              </a:rPr>
              <a:t>TWO LETTERS FROM PEOPLE WHO KNOW THE STUDENT WELL</a:t>
            </a:r>
            <a:endParaRPr sz="1600" b="1" i="1">
              <a:latin typeface="Oswald"/>
              <a:ea typeface="Oswald"/>
              <a:cs typeface="Oswald"/>
              <a:sym typeface="Oswald"/>
            </a:endParaRPr>
          </a:p>
        </p:txBody>
      </p:sp>
      <p:graphicFrame>
        <p:nvGraphicFramePr>
          <p:cNvPr id="705" name="Google Shape;705;p89"/>
          <p:cNvGraphicFramePr/>
          <p:nvPr/>
        </p:nvGraphicFramePr>
        <p:xfrm>
          <a:off x="77650" y="1214000"/>
          <a:ext cx="3000000" cy="3000000"/>
        </p:xfrm>
        <a:graphic>
          <a:graphicData uri="http://schemas.openxmlformats.org/drawingml/2006/table">
            <a:tbl>
              <a:tblPr>
                <a:noFill/>
                <a:tableStyleId>{9F66387D-AC6E-429C-9283-0FC7F9D26137}</a:tableStyleId>
              </a:tblPr>
              <a:tblGrid>
                <a:gridCol w="928800">
                  <a:extLst>
                    <a:ext uri="{9D8B030D-6E8A-4147-A177-3AD203B41FA5}">
                      <a16:colId xmlns:a16="http://schemas.microsoft.com/office/drawing/2014/main" val="20000"/>
                    </a:ext>
                  </a:extLst>
                </a:gridCol>
                <a:gridCol w="8002125">
                  <a:extLst>
                    <a:ext uri="{9D8B030D-6E8A-4147-A177-3AD203B41FA5}">
                      <a16:colId xmlns:a16="http://schemas.microsoft.com/office/drawing/2014/main" val="20001"/>
                    </a:ext>
                  </a:extLst>
                </a:gridCol>
              </a:tblGrid>
              <a:tr h="209550">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Letters of Recommendation (submitted by STUDENT)</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39F"/>
                    </a:solidFill>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Two Pages single spaced (per letter) (MAX)</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953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Section Description</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Letters from individuals who have worked with the student, including at least one from a faculty member with knowledge of the student’s academic and research (when applicable) performance. These letters should discuss the following attributes of the student: self-motivation, response to setbacks, skills and involvement in teamwork, collaborative leadership skills, willingness to learn a new skill or topic, academic and performance and potential. Additionally, the letters should speak to anything else the review panel should know about the strengths that the student will bring to the fellowship.</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Schedule an appointment or meeting with your letter writers well in advance. Discuss the program to which you are applying, the selection criteria, and highlight your most relevant professional experiences. Make this process as easy for the writers as possible!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 Scale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letters of recommendation do not adequately address the expectations outlined below (0-1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letters of recommendation adequately address expectations outlined below (2-3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letters of recommendation exceed expectations outlined below (4-5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572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Review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letter writers demonstrate knowledge of the student and their abilities;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letter writers speak to the leadership potential, confidence, maturity, and self-direction of the student;</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letter writers provide evidence of the student’s willingness and flexibility to tackle issues beyond their area of expertise and an openness and capacity to expand experiences;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letter writers provide evidence of the student’s ability to convey scientific knowledge in broader, non-scientific contexts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90"/>
          <p:cNvSpPr txBox="1">
            <a:spLocks noGrp="1"/>
          </p:cNvSpPr>
          <p:nvPr>
            <p:ph type="title"/>
          </p:nvPr>
        </p:nvSpPr>
        <p:spPr>
          <a:xfrm>
            <a:off x="127175" y="379300"/>
            <a:ext cx="8648700" cy="6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100" b="1">
                <a:latin typeface="Oswald"/>
                <a:ea typeface="Oswald"/>
                <a:cs typeface="Oswald"/>
                <a:sym typeface="Oswald"/>
              </a:rPr>
              <a:t>Application Materials: LETTERS OF RECOMMENDATION</a:t>
            </a:r>
            <a:endParaRPr sz="2100" b="1">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 sz="1600" b="1" i="1">
                <a:latin typeface="Oswald"/>
                <a:ea typeface="Oswald"/>
                <a:cs typeface="Oswald"/>
                <a:sym typeface="Oswald"/>
              </a:rPr>
              <a:t>DIRECTOR’S LETTER</a:t>
            </a:r>
            <a:endParaRPr sz="1600" b="1" i="1">
              <a:latin typeface="Oswald"/>
              <a:ea typeface="Oswald"/>
              <a:cs typeface="Oswald"/>
              <a:sym typeface="Oswald"/>
            </a:endParaRPr>
          </a:p>
        </p:txBody>
      </p:sp>
      <p:graphicFrame>
        <p:nvGraphicFramePr>
          <p:cNvPr id="711" name="Google Shape;711;p90"/>
          <p:cNvGraphicFramePr/>
          <p:nvPr/>
        </p:nvGraphicFramePr>
        <p:xfrm>
          <a:off x="77625" y="1296250"/>
          <a:ext cx="3000000" cy="3000000"/>
        </p:xfrm>
        <a:graphic>
          <a:graphicData uri="http://schemas.openxmlformats.org/drawingml/2006/table">
            <a:tbl>
              <a:tblPr>
                <a:noFill/>
                <a:tableStyleId>{9F66387D-AC6E-429C-9283-0FC7F9D26137}</a:tableStyleId>
              </a:tblPr>
              <a:tblGrid>
                <a:gridCol w="913850">
                  <a:extLst>
                    <a:ext uri="{9D8B030D-6E8A-4147-A177-3AD203B41FA5}">
                      <a16:colId xmlns:a16="http://schemas.microsoft.com/office/drawing/2014/main" val="20000"/>
                    </a:ext>
                  </a:extLst>
                </a:gridCol>
                <a:gridCol w="8017075">
                  <a:extLst>
                    <a:ext uri="{9D8B030D-6E8A-4147-A177-3AD203B41FA5}">
                      <a16:colId xmlns:a16="http://schemas.microsoft.com/office/drawing/2014/main" val="20001"/>
                    </a:ext>
                  </a:extLst>
                </a:gridCol>
              </a:tblGrid>
              <a:tr h="209550">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Sea Grant Director's Letter</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0EBFF"/>
                    </a:solidFill>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Recommended Length</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Two Pages single spaced (MAX)</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572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Section Description</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(a) demonstrate why the student is a good fit for the Knauss program;</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(b) highlight the skills the student emphasizes in the interview;</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(c) explain any gaps in the CV or personal education and career development response or anything that the student feels they were unable to include in the application that they feel is important for the review panel to know; and</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(d) advocate for why this student belongs in the Knauss Program.</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Pro Tip</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Be true to yourself in your interview with the director.</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Points</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Point Scale</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director’s letter is unclear and does not adequately address the expectation outlined below (0-3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director’s letter adequately addresses expectations outlined below (4-6 points);</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-the director’s letter exceeds expectations outlined below (7-10 points).</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33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Review Criteria</a:t>
                      </a:r>
                      <a:endParaRPr sz="10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-The director’s letter demonstrates how the student fits with the Knauss Program, including any discussion of why the student belongs in the Knauss Program;</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-Highlights the skills (academic, professional or personal) that the student would bring to the Knauss program;</a:t>
                      </a:r>
                      <a:endParaRPr sz="1000">
                        <a:latin typeface="Calibri"/>
                        <a:ea typeface="Calibri"/>
                        <a:cs typeface="Calibri"/>
                        <a:sym typeface="Calibri"/>
                      </a:endParaRPr>
                    </a:p>
                    <a:p>
                      <a:pPr marL="0" lvl="0" indent="0" algn="l" rtl="0">
                        <a:lnSpc>
                          <a:spcPct val="115000"/>
                        </a:lnSpc>
                        <a:spcBef>
                          <a:spcPts val="0"/>
                        </a:spcBef>
                        <a:spcAft>
                          <a:spcPts val="0"/>
                        </a:spcAft>
                        <a:buNone/>
                      </a:pPr>
                      <a:r>
                        <a:rPr lang="en" sz="1000">
                          <a:latin typeface="Calibri"/>
                          <a:ea typeface="Calibri"/>
                          <a:cs typeface="Calibri"/>
                          <a:sym typeface="Calibri"/>
                        </a:rPr>
                        <a:t>-Elaborates on information not specifically addressed by the student in their application package</a:t>
                      </a:r>
                      <a:endParaRPr sz="10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The Fellowship Award</a:t>
            </a:r>
            <a:endParaRPr sz="2900" b="1">
              <a:latin typeface="Oswald"/>
              <a:ea typeface="Oswald"/>
              <a:cs typeface="Oswald"/>
              <a:sym typeface="Oswald"/>
            </a:endParaRPr>
          </a:p>
        </p:txBody>
      </p:sp>
      <p:sp>
        <p:nvSpPr>
          <p:cNvPr id="308" name="Google Shape;308;p45"/>
          <p:cNvSpPr txBox="1">
            <a:spLocks noGrp="1"/>
          </p:cNvSpPr>
          <p:nvPr>
            <p:ph type="body" idx="1"/>
          </p:nvPr>
        </p:nvSpPr>
        <p:spPr>
          <a:xfrm>
            <a:off x="457200" y="1047750"/>
            <a:ext cx="8229600" cy="78000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SzPts val="2200"/>
              <a:buFont typeface="Calibri"/>
              <a:buChar char="•"/>
            </a:pPr>
            <a:r>
              <a:rPr lang="en" sz="2200"/>
              <a:t>Placement in the Washington, DC area in the Legislative or Executive branch for a period of 12 months</a:t>
            </a:r>
            <a:endParaRPr sz="2200"/>
          </a:p>
        </p:txBody>
      </p:sp>
      <p:sp>
        <p:nvSpPr>
          <p:cNvPr id="309" name="Google Shape;309;p45"/>
          <p:cNvSpPr txBox="1"/>
          <p:nvPr/>
        </p:nvSpPr>
        <p:spPr>
          <a:xfrm>
            <a:off x="3838650" y="1888313"/>
            <a:ext cx="4867800" cy="2937000"/>
          </a:xfrm>
          <a:prstGeom prst="rect">
            <a:avLst/>
          </a:prstGeom>
          <a:noFill/>
          <a:ln>
            <a:noFill/>
          </a:ln>
        </p:spPr>
        <p:txBody>
          <a:bodyPr spcFirstLastPara="1" wrap="square" lIns="91425" tIns="91425" rIns="91425" bIns="91425" anchor="t" anchorCtr="0">
            <a:noAutofit/>
          </a:bodyPr>
          <a:lstStyle/>
          <a:p>
            <a:pPr marL="457200" lvl="0" indent="-323850" algn="l" rtl="0">
              <a:spcBef>
                <a:spcPts val="640"/>
              </a:spcBef>
              <a:spcAft>
                <a:spcPts val="0"/>
              </a:spcAft>
              <a:buClr>
                <a:schemeClr val="lt1"/>
              </a:buClr>
              <a:buSzPts val="1500"/>
              <a:buFont typeface="Calibri"/>
              <a:buChar char="•"/>
            </a:pPr>
            <a:r>
              <a:rPr lang="en" sz="1500" b="1">
                <a:solidFill>
                  <a:schemeClr val="lt1"/>
                </a:solidFill>
                <a:latin typeface="Calibri"/>
                <a:ea typeface="Calibri"/>
                <a:cs typeface="Calibri"/>
                <a:sym typeface="Calibri"/>
              </a:rPr>
              <a:t>$66,500</a:t>
            </a:r>
            <a:r>
              <a:rPr lang="en" sz="1500">
                <a:solidFill>
                  <a:schemeClr val="lt1"/>
                </a:solidFill>
                <a:latin typeface="Calibri"/>
                <a:ea typeface="Calibri"/>
                <a:cs typeface="Calibri"/>
                <a:sym typeface="Calibri"/>
              </a:rPr>
              <a:t> in salary/stipend (including health benefits)</a:t>
            </a:r>
            <a:endParaRPr sz="1500">
              <a:solidFill>
                <a:schemeClr val="lt1"/>
              </a:solidFill>
              <a:latin typeface="Calibri"/>
              <a:ea typeface="Calibri"/>
              <a:cs typeface="Calibri"/>
              <a:sym typeface="Calibri"/>
            </a:endParaRPr>
          </a:p>
          <a:p>
            <a:pPr marL="0" lvl="0" indent="0" algn="l" rtl="0">
              <a:spcBef>
                <a:spcPts val="640"/>
              </a:spcBef>
              <a:spcAft>
                <a:spcPts val="0"/>
              </a:spcAft>
              <a:buNone/>
            </a:pPr>
            <a:endParaRPr sz="200">
              <a:solidFill>
                <a:schemeClr val="lt1"/>
              </a:solidFill>
              <a:latin typeface="Calibri"/>
              <a:ea typeface="Calibri"/>
              <a:cs typeface="Calibri"/>
              <a:sym typeface="Calibri"/>
            </a:endParaRPr>
          </a:p>
          <a:p>
            <a:pPr marL="457200" lvl="0" indent="-323850" algn="l" rtl="0">
              <a:spcBef>
                <a:spcPts val="640"/>
              </a:spcBef>
              <a:spcAft>
                <a:spcPts val="0"/>
              </a:spcAft>
              <a:buClr>
                <a:schemeClr val="lt1"/>
              </a:buClr>
              <a:buSzPts val="1500"/>
              <a:buFont typeface="Calibri"/>
              <a:buChar char="•"/>
            </a:pPr>
            <a:r>
              <a:rPr lang="en" sz="1500" b="1">
                <a:solidFill>
                  <a:schemeClr val="lt1"/>
                </a:solidFill>
                <a:latin typeface="Calibri"/>
                <a:ea typeface="Calibri"/>
                <a:cs typeface="Calibri"/>
                <a:sym typeface="Calibri"/>
              </a:rPr>
              <a:t>$5,000</a:t>
            </a:r>
            <a:r>
              <a:rPr lang="en" sz="1500">
                <a:solidFill>
                  <a:schemeClr val="lt1"/>
                </a:solidFill>
                <a:latin typeface="Calibri"/>
                <a:ea typeface="Calibri"/>
                <a:cs typeface="Calibri"/>
                <a:sym typeface="Calibri"/>
              </a:rPr>
              <a:t> in allowable expenses (relocation, academic tuition, and academic and fellowship related travel expenses) </a:t>
            </a:r>
            <a:endParaRPr sz="1500">
              <a:solidFill>
                <a:schemeClr val="lt1"/>
              </a:solidFill>
              <a:latin typeface="Calibri"/>
              <a:ea typeface="Calibri"/>
              <a:cs typeface="Calibri"/>
              <a:sym typeface="Calibri"/>
            </a:endParaRPr>
          </a:p>
          <a:p>
            <a:pPr marL="457200" lvl="0" indent="0" algn="l" rtl="0">
              <a:spcBef>
                <a:spcPts val="640"/>
              </a:spcBef>
              <a:spcAft>
                <a:spcPts val="0"/>
              </a:spcAft>
              <a:buNone/>
            </a:pPr>
            <a:endParaRPr sz="200">
              <a:solidFill>
                <a:schemeClr val="lt1"/>
              </a:solidFill>
              <a:latin typeface="Calibri"/>
              <a:ea typeface="Calibri"/>
              <a:cs typeface="Calibri"/>
              <a:sym typeface="Calibri"/>
            </a:endParaRPr>
          </a:p>
          <a:p>
            <a:pPr marL="457200" lvl="0" indent="-323850" algn="l" rtl="0">
              <a:spcBef>
                <a:spcPts val="640"/>
              </a:spcBef>
              <a:spcAft>
                <a:spcPts val="0"/>
              </a:spcAft>
              <a:buClr>
                <a:schemeClr val="lt1"/>
              </a:buClr>
              <a:buSzPts val="1500"/>
              <a:buFont typeface="Calibri"/>
              <a:buChar char="•"/>
            </a:pPr>
            <a:r>
              <a:rPr lang="en" sz="1500" b="1">
                <a:solidFill>
                  <a:schemeClr val="lt1"/>
                </a:solidFill>
                <a:latin typeface="Calibri"/>
                <a:ea typeface="Calibri"/>
                <a:cs typeface="Calibri"/>
                <a:sym typeface="Calibri"/>
              </a:rPr>
              <a:t>$2,500</a:t>
            </a:r>
            <a:r>
              <a:rPr lang="en" sz="1500">
                <a:solidFill>
                  <a:schemeClr val="lt1"/>
                </a:solidFill>
                <a:latin typeface="Calibri"/>
                <a:ea typeface="Calibri"/>
                <a:cs typeface="Calibri"/>
                <a:sym typeface="Calibri"/>
              </a:rPr>
              <a:t> to support travel to the DC region for in person placement process**</a:t>
            </a:r>
            <a:endParaRPr sz="1500">
              <a:solidFill>
                <a:schemeClr val="lt1"/>
              </a:solidFill>
              <a:latin typeface="Calibri"/>
              <a:ea typeface="Calibri"/>
              <a:cs typeface="Calibri"/>
              <a:sym typeface="Calibri"/>
            </a:endParaRPr>
          </a:p>
          <a:p>
            <a:pPr marL="457200" lvl="0" indent="0" algn="l" rtl="0">
              <a:spcBef>
                <a:spcPts val="640"/>
              </a:spcBef>
              <a:spcAft>
                <a:spcPts val="0"/>
              </a:spcAft>
              <a:buNone/>
            </a:pPr>
            <a:endParaRPr sz="200">
              <a:solidFill>
                <a:schemeClr val="lt1"/>
              </a:solidFill>
              <a:latin typeface="Calibri"/>
              <a:ea typeface="Calibri"/>
              <a:cs typeface="Calibri"/>
              <a:sym typeface="Calibri"/>
            </a:endParaRPr>
          </a:p>
          <a:p>
            <a:pPr marL="457200" lvl="0" indent="-323850" algn="l" rtl="0">
              <a:spcBef>
                <a:spcPts val="640"/>
              </a:spcBef>
              <a:spcAft>
                <a:spcPts val="0"/>
              </a:spcAft>
              <a:buClr>
                <a:schemeClr val="lt1"/>
              </a:buClr>
              <a:buSzPts val="1500"/>
              <a:buFont typeface="Calibri"/>
              <a:buChar char="•"/>
            </a:pPr>
            <a:r>
              <a:rPr lang="en" sz="1500" b="1">
                <a:solidFill>
                  <a:schemeClr val="lt1"/>
                </a:solidFill>
                <a:latin typeface="Calibri"/>
                <a:ea typeface="Calibri"/>
                <a:cs typeface="Calibri"/>
                <a:sym typeface="Calibri"/>
              </a:rPr>
              <a:t>$15,000 </a:t>
            </a:r>
            <a:r>
              <a:rPr lang="en" sz="1500">
                <a:solidFill>
                  <a:schemeClr val="lt1"/>
                </a:solidFill>
                <a:latin typeface="Calibri"/>
                <a:ea typeface="Calibri"/>
                <a:cs typeface="Calibri"/>
                <a:sym typeface="Calibri"/>
              </a:rPr>
              <a:t>to support host office travel (*OPTIONAL and subject to the discretion of the host)</a:t>
            </a:r>
            <a:endParaRPr sz="1500">
              <a:solidFill>
                <a:schemeClr val="lt1"/>
              </a:solidFill>
              <a:latin typeface="Calibri"/>
              <a:ea typeface="Calibri"/>
              <a:cs typeface="Calibri"/>
              <a:sym typeface="Calibri"/>
            </a:endParaRPr>
          </a:p>
        </p:txBody>
      </p:sp>
      <p:pic>
        <p:nvPicPr>
          <p:cNvPr id="310" name="Google Shape;310;p45"/>
          <p:cNvPicPr preferRelativeResize="0"/>
          <p:nvPr/>
        </p:nvPicPr>
        <p:blipFill>
          <a:blip r:embed="rId3">
            <a:alphaModFix/>
          </a:blip>
          <a:stretch>
            <a:fillRect/>
          </a:stretch>
        </p:blipFill>
        <p:spPr>
          <a:xfrm>
            <a:off x="108849" y="4557394"/>
            <a:ext cx="701344" cy="496388"/>
          </a:xfrm>
          <a:prstGeom prst="rect">
            <a:avLst/>
          </a:prstGeom>
          <a:noFill/>
          <a:ln>
            <a:noFill/>
          </a:ln>
        </p:spPr>
      </p:pic>
      <p:pic>
        <p:nvPicPr>
          <p:cNvPr id="311" name="Google Shape;311;p45"/>
          <p:cNvPicPr preferRelativeResize="0"/>
          <p:nvPr/>
        </p:nvPicPr>
        <p:blipFill>
          <a:blip r:embed="rId4">
            <a:alphaModFix/>
          </a:blip>
          <a:stretch>
            <a:fillRect/>
          </a:stretch>
        </p:blipFill>
        <p:spPr>
          <a:xfrm>
            <a:off x="8558365" y="4557391"/>
            <a:ext cx="496376" cy="496387"/>
          </a:xfrm>
          <a:prstGeom prst="rect">
            <a:avLst/>
          </a:prstGeom>
          <a:noFill/>
          <a:ln>
            <a:noFill/>
          </a:ln>
        </p:spPr>
      </p:pic>
      <p:graphicFrame>
        <p:nvGraphicFramePr>
          <p:cNvPr id="312" name="Google Shape;312;p45"/>
          <p:cNvGraphicFramePr/>
          <p:nvPr/>
        </p:nvGraphicFramePr>
        <p:xfrm>
          <a:off x="854700" y="2236775"/>
          <a:ext cx="3000000" cy="3000000"/>
        </p:xfrm>
        <a:graphic>
          <a:graphicData uri="http://schemas.openxmlformats.org/drawingml/2006/table">
            <a:tbl>
              <a:tblPr>
                <a:noFill/>
                <a:tableStyleId>{9F66387D-AC6E-429C-9283-0FC7F9D26137}</a:tableStyleId>
              </a:tblPr>
              <a:tblGrid>
                <a:gridCol w="639900">
                  <a:extLst>
                    <a:ext uri="{9D8B030D-6E8A-4147-A177-3AD203B41FA5}">
                      <a16:colId xmlns:a16="http://schemas.microsoft.com/office/drawing/2014/main" val="20000"/>
                    </a:ext>
                  </a:extLst>
                </a:gridCol>
                <a:gridCol w="1218700">
                  <a:extLst>
                    <a:ext uri="{9D8B030D-6E8A-4147-A177-3AD203B41FA5}">
                      <a16:colId xmlns:a16="http://schemas.microsoft.com/office/drawing/2014/main" val="20001"/>
                    </a:ext>
                  </a:extLst>
                </a:gridCol>
                <a:gridCol w="770850">
                  <a:extLst>
                    <a:ext uri="{9D8B030D-6E8A-4147-A177-3AD203B41FA5}">
                      <a16:colId xmlns:a16="http://schemas.microsoft.com/office/drawing/2014/main" val="20002"/>
                    </a:ext>
                  </a:extLst>
                </a:gridCol>
              </a:tblGrid>
              <a:tr h="0">
                <a:tc gridSpan="2">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Expense</a:t>
                      </a:r>
                      <a:endParaRPr sz="1100" b="1">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Amount</a:t>
                      </a:r>
                      <a:endParaRPr sz="1100" b="1">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gridSpan="2">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Salary/Stipend</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$66,500</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gridSpan="2">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Professional Development</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$5,000</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rowSpan="2">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Travel</a:t>
                      </a:r>
                      <a:endParaRPr sz="1100">
                        <a:latin typeface="Calibri"/>
                        <a:ea typeface="Calibri"/>
                        <a:cs typeface="Calibri"/>
                        <a:sym typeface="Calibri"/>
                      </a:endParaRPr>
                    </a:p>
                  </a:txBody>
                  <a:tcPr marL="28575" marR="28575" marT="91425" marB="91425"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Placement Week</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$2,500</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0">
                <a:tc vMerge="1">
                  <a:txBody>
                    <a:bodyPr/>
                    <a:lstStyle/>
                    <a:p>
                      <a:endParaRPr lang="en-US"/>
                    </a:p>
                  </a:txBody>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Host Office Travel*</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$15,000</a:t>
                      </a:r>
                      <a:endParaRPr sz="1100">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0">
                <a:tc gridSpan="2">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TOTAL</a:t>
                      </a:r>
                      <a:endParaRPr sz="1100" b="1">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0E0E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$89,000</a:t>
                      </a:r>
                      <a:endParaRPr sz="1100" b="1">
                        <a:latin typeface="Calibri"/>
                        <a:ea typeface="Calibri"/>
                        <a:cs typeface="Calibri"/>
                        <a:sym typeface="Calibri"/>
                      </a:endParaRPr>
                    </a:p>
                  </a:txBody>
                  <a:tcPr marL="28575" marR="28575" marT="91425" marB="91425"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6"/>
          <p:cNvPicPr preferRelativeResize="0"/>
          <p:nvPr/>
        </p:nvPicPr>
        <p:blipFill>
          <a:blip r:embed="rId3">
            <a:alphaModFix/>
          </a:blip>
          <a:stretch>
            <a:fillRect/>
          </a:stretch>
        </p:blipFill>
        <p:spPr>
          <a:xfrm>
            <a:off x="2351435" y="112031"/>
            <a:ext cx="4441143" cy="4919438"/>
          </a:xfrm>
          <a:prstGeom prst="rect">
            <a:avLst/>
          </a:prstGeom>
          <a:noFill/>
          <a:ln>
            <a:noFill/>
          </a:ln>
        </p:spPr>
      </p:pic>
      <p:sp>
        <p:nvSpPr>
          <p:cNvPr id="318" name="Google Shape;318;p46"/>
          <p:cNvSpPr/>
          <p:nvPr/>
        </p:nvSpPr>
        <p:spPr>
          <a:xfrm>
            <a:off x="2560200" y="1512525"/>
            <a:ext cx="2786400" cy="12621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46"/>
          <p:cNvPicPr preferRelativeResize="0"/>
          <p:nvPr/>
        </p:nvPicPr>
        <p:blipFill>
          <a:blip r:embed="rId4">
            <a:alphaModFix/>
          </a:blip>
          <a:stretch>
            <a:fillRect/>
          </a:stretch>
        </p:blipFill>
        <p:spPr>
          <a:xfrm>
            <a:off x="108849" y="4557394"/>
            <a:ext cx="701344" cy="496388"/>
          </a:xfrm>
          <a:prstGeom prst="rect">
            <a:avLst/>
          </a:prstGeom>
          <a:noFill/>
          <a:ln>
            <a:noFill/>
          </a:ln>
        </p:spPr>
      </p:pic>
      <p:pic>
        <p:nvPicPr>
          <p:cNvPr id="320" name="Google Shape;320;p46"/>
          <p:cNvPicPr preferRelativeResize="0"/>
          <p:nvPr/>
        </p:nvPicPr>
        <p:blipFill>
          <a:blip r:embed="rId5">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b="1">
                <a:latin typeface="Oswald"/>
                <a:ea typeface="Oswald"/>
                <a:cs typeface="Oswald"/>
                <a:sym typeface="Oswald"/>
              </a:rPr>
              <a:t>Executive Branch</a:t>
            </a:r>
            <a:endParaRPr sz="2900" b="1">
              <a:latin typeface="Oswald"/>
              <a:ea typeface="Oswald"/>
              <a:cs typeface="Oswald"/>
              <a:sym typeface="Oswald"/>
            </a:endParaRPr>
          </a:p>
        </p:txBody>
      </p:sp>
      <p:sp>
        <p:nvSpPr>
          <p:cNvPr id="326" name="Google Shape;326;p47"/>
          <p:cNvSpPr txBox="1">
            <a:spLocks noGrp="1"/>
          </p:cNvSpPr>
          <p:nvPr>
            <p:ph type="body" idx="1"/>
          </p:nvPr>
        </p:nvSpPr>
        <p:spPr>
          <a:xfrm>
            <a:off x="519225" y="2698125"/>
            <a:ext cx="8442600" cy="2108700"/>
          </a:xfrm>
          <a:prstGeom prst="rect">
            <a:avLst/>
          </a:prstGeom>
        </p:spPr>
        <p:txBody>
          <a:bodyPr spcFirstLastPara="1" wrap="square" lIns="91425" tIns="91425" rIns="91425" bIns="91425" anchor="t" anchorCtr="0">
            <a:noAutofit/>
          </a:bodyPr>
          <a:lstStyle/>
          <a:p>
            <a:pPr marL="457200" lvl="0" indent="-374650" algn="l" rtl="0">
              <a:spcBef>
                <a:spcPts val="640"/>
              </a:spcBef>
              <a:spcAft>
                <a:spcPts val="0"/>
              </a:spcAft>
              <a:buSzPts val="2300"/>
              <a:buFont typeface="Calibri"/>
              <a:buChar char="•"/>
            </a:pPr>
            <a:r>
              <a:rPr lang="en" sz="2300"/>
              <a:t>Work across the Executive Branch of the Government</a:t>
            </a:r>
            <a:endParaRPr sz="2300"/>
          </a:p>
          <a:p>
            <a:pPr marL="457200" lvl="0" indent="-374650" algn="l" rtl="0">
              <a:spcBef>
                <a:spcPts val="0"/>
              </a:spcBef>
              <a:spcAft>
                <a:spcPts val="0"/>
              </a:spcAft>
              <a:buSzPts val="2300"/>
              <a:buFont typeface="Calibri"/>
              <a:buChar char="•"/>
            </a:pPr>
            <a:r>
              <a:rPr lang="en" sz="2300"/>
              <a:t>Many offices have hosted fellows in the past</a:t>
            </a:r>
            <a:endParaRPr sz="2300"/>
          </a:p>
          <a:p>
            <a:pPr marL="457200" lvl="0" indent="-374650" algn="l" rtl="0">
              <a:spcBef>
                <a:spcPts val="0"/>
              </a:spcBef>
              <a:spcAft>
                <a:spcPts val="0"/>
              </a:spcAft>
              <a:buSzPts val="2300"/>
              <a:buFont typeface="Calibri"/>
              <a:buChar char="•"/>
            </a:pPr>
            <a:r>
              <a:rPr lang="en" sz="2300"/>
              <a:t>Frequently work for/with former fellows</a:t>
            </a:r>
            <a:endParaRPr sz="2300"/>
          </a:p>
          <a:p>
            <a:pPr marL="457200" lvl="0" indent="-374650" algn="l" rtl="0">
              <a:spcBef>
                <a:spcPts val="0"/>
              </a:spcBef>
              <a:spcAft>
                <a:spcPts val="0"/>
              </a:spcAft>
              <a:buSzPts val="2300"/>
              <a:buFont typeface="Calibri"/>
              <a:buChar char="•"/>
            </a:pPr>
            <a:r>
              <a:rPr lang="en" sz="2300"/>
              <a:t>May lead specific projects or serve more in a coordination role</a:t>
            </a:r>
            <a:endParaRPr sz="2300"/>
          </a:p>
        </p:txBody>
      </p:sp>
      <p:pic>
        <p:nvPicPr>
          <p:cNvPr id="327" name="Google Shape;327;p47"/>
          <p:cNvPicPr preferRelativeResize="0"/>
          <p:nvPr/>
        </p:nvPicPr>
        <p:blipFill>
          <a:blip r:embed="rId3">
            <a:alphaModFix/>
          </a:blip>
          <a:stretch>
            <a:fillRect/>
          </a:stretch>
        </p:blipFill>
        <p:spPr>
          <a:xfrm>
            <a:off x="3686562" y="963906"/>
            <a:ext cx="1770864" cy="1770879"/>
          </a:xfrm>
          <a:prstGeom prst="rect">
            <a:avLst/>
          </a:prstGeom>
          <a:noFill/>
          <a:ln>
            <a:noFill/>
          </a:ln>
        </p:spPr>
      </p:pic>
      <p:pic>
        <p:nvPicPr>
          <p:cNvPr id="328" name="Google Shape;328;p47"/>
          <p:cNvPicPr preferRelativeResize="0"/>
          <p:nvPr/>
        </p:nvPicPr>
        <p:blipFill>
          <a:blip r:embed="rId4">
            <a:alphaModFix/>
          </a:blip>
          <a:stretch>
            <a:fillRect/>
          </a:stretch>
        </p:blipFill>
        <p:spPr>
          <a:xfrm>
            <a:off x="108849" y="4557394"/>
            <a:ext cx="701344" cy="496388"/>
          </a:xfrm>
          <a:prstGeom prst="rect">
            <a:avLst/>
          </a:prstGeom>
          <a:noFill/>
          <a:ln>
            <a:noFill/>
          </a:ln>
        </p:spPr>
      </p:pic>
      <p:pic>
        <p:nvPicPr>
          <p:cNvPr id="329" name="Google Shape;329;p47"/>
          <p:cNvPicPr preferRelativeResize="0"/>
          <p:nvPr/>
        </p:nvPicPr>
        <p:blipFill>
          <a:blip r:embed="rId5">
            <a:alphaModFix/>
          </a:blip>
          <a:stretch>
            <a:fillRect/>
          </a:stretch>
        </p:blipFill>
        <p:spPr>
          <a:xfrm>
            <a:off x="8558365" y="4557391"/>
            <a:ext cx="496376" cy="496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pic>
        <p:nvPicPr>
          <p:cNvPr id="334" name="Google Shape;334;p48"/>
          <p:cNvPicPr preferRelativeResize="0"/>
          <p:nvPr/>
        </p:nvPicPr>
        <p:blipFill>
          <a:blip r:embed="rId3">
            <a:alphaModFix/>
          </a:blip>
          <a:stretch>
            <a:fillRect/>
          </a:stretch>
        </p:blipFill>
        <p:spPr>
          <a:xfrm>
            <a:off x="1143000" y="0"/>
            <a:ext cx="6857999" cy="53603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SGO PPT template Jan to Mar 201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5580</Words>
  <Application>Microsoft Office PowerPoint</Application>
  <PresentationFormat>On-screen Show (16:9)</PresentationFormat>
  <Paragraphs>498</Paragraphs>
  <Slides>51</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Oswald</vt:lpstr>
      <vt:lpstr>Arial</vt:lpstr>
      <vt:lpstr>BenchNine</vt:lpstr>
      <vt:lpstr>Calibri</vt:lpstr>
      <vt:lpstr>Advent Pro</vt:lpstr>
      <vt:lpstr>Oswald SemiBold</vt:lpstr>
      <vt:lpstr>Simple Light</vt:lpstr>
      <vt:lpstr>NSGO PPT template Jan to Mar 2017</vt:lpstr>
      <vt:lpstr>Simple Light</vt:lpstr>
      <vt:lpstr>Sea Grant Knauss Fellowship 2023</vt:lpstr>
      <vt:lpstr>PowerPoint Presentation</vt:lpstr>
      <vt:lpstr>PowerPoint Presentation</vt:lpstr>
      <vt:lpstr>Sea Grant Knauss Fellowship</vt:lpstr>
      <vt:lpstr>PowerPoint Presentation</vt:lpstr>
      <vt:lpstr>The Fellowship Award</vt:lpstr>
      <vt:lpstr>PowerPoint Presentation</vt:lpstr>
      <vt:lpstr>Executive Branch</vt:lpstr>
      <vt:lpstr>PowerPoint Presentation</vt:lpstr>
      <vt:lpstr>Legislative Branch</vt:lpstr>
      <vt:lpstr>Potential Legislative Hosts</vt:lpstr>
      <vt:lpstr>General Knauss Fellowship Timeline</vt:lpstr>
      <vt:lpstr>2023 Knauss Fellowship Timeline</vt:lpstr>
      <vt:lpstr>Applicant Eligibility</vt:lpstr>
      <vt:lpstr>Criteria that Affect Eligibility</vt:lpstr>
      <vt:lpstr>Forign Nationalist Details</vt:lpstr>
      <vt:lpstr>The Application Package</vt:lpstr>
      <vt:lpstr>(1) Curriculum Vitae</vt:lpstr>
      <vt:lpstr>(2) Personal Education and Career Development Response</vt:lpstr>
      <vt:lpstr>(2) Personal Education and Career Development Response Section One: ICEBREAKER</vt:lpstr>
      <vt:lpstr>(2) Personal Education and Career Development Response Section Two: CAREER PATH AND OBJECTIVES</vt:lpstr>
      <vt:lpstr>(2) Personal Education and Career Development Response Section Three: CAREER PATH EXPERIENCE</vt:lpstr>
      <vt:lpstr>(3) Relevant Coursework and Future Year Plans</vt:lpstr>
      <vt:lpstr>(4) Letters of Recommendation</vt:lpstr>
      <vt:lpstr>(5) Transcripts</vt:lpstr>
      <vt:lpstr>(6) Out of State Letter*</vt:lpstr>
      <vt:lpstr>(1) Director Letter</vt:lpstr>
      <vt:lpstr>Evaluation Criteria</vt:lpstr>
      <vt:lpstr>(1) Relevant Experience</vt:lpstr>
      <vt:lpstr>(1) Curriculum Vitae</vt:lpstr>
      <vt:lpstr>(2) Personal Education and Career Development Response Section One: ICEBREAKER</vt:lpstr>
      <vt:lpstr>(2) Personal Education and Career Development Response Section Two: CAREER PATH AND OBJECTIVES</vt:lpstr>
      <vt:lpstr>(2) Personal Education and Career Development Response Section Three: CAREER PATH EXPERIENCE</vt:lpstr>
      <vt:lpstr>(3) Relevant Coursework and Future Year Plans</vt:lpstr>
      <vt:lpstr>(2) Recommendations and/or endorsements of the student</vt:lpstr>
      <vt:lpstr>(4) Letters of Recommendation</vt:lpstr>
      <vt:lpstr>(1) Director Letter</vt:lpstr>
      <vt:lpstr>(3) Overall Application Cohesion</vt:lpstr>
      <vt:lpstr>(5) Transcripts</vt:lpstr>
      <vt:lpstr>(6) Out of State Letter*</vt:lpstr>
      <vt:lpstr>Application Tips</vt:lpstr>
      <vt:lpstr>Sea Grant Knauss Fellowship</vt:lpstr>
      <vt:lpstr>Extra Slides</vt:lpstr>
      <vt:lpstr>Application Materials: CV</vt:lpstr>
      <vt:lpstr>Application Materials: Personal Education and Career Development Response Overall</vt:lpstr>
      <vt:lpstr>Application Materials: Personal Education and Career Development Response SECTION ONE: ICE BREAKER</vt:lpstr>
      <vt:lpstr>Application Materials: Personal Education and Career Development Response SECTION TWO: CAREER PATH AND OBJECTIVES</vt:lpstr>
      <vt:lpstr>Application Materials: Personal Education and Career Development Response SECTION THREE: CAREER PATH EXPERIENCE</vt:lpstr>
      <vt:lpstr>Application Materials: RELEVANT COURSEWORK AND FUTURE YEAR PLANS</vt:lpstr>
      <vt:lpstr>Application Materials: LETTERS OF RECOMMENDATION TWO LETTERS FROM PEOPLE WHO KNOW THE STUDENT WELL</vt:lpstr>
      <vt:lpstr>Application Materials: LETTERS OF RECOMMENDATION DIRECTOR’S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Grant Knauss Fellowship 2023</dc:title>
  <dc:creator>Ebbin, Syma</dc:creator>
  <cp:lastModifiedBy>Syma Ebbin</cp:lastModifiedBy>
  <cp:revision>1</cp:revision>
  <dcterms:modified xsi:type="dcterms:W3CDTF">2021-09-30T20:06:09Z</dcterms:modified>
</cp:coreProperties>
</file>